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7" r:id="rId2"/>
    <p:sldId id="258" r:id="rId3"/>
    <p:sldId id="259" r:id="rId4"/>
    <p:sldId id="260" r:id="rId5"/>
    <p:sldId id="261" r:id="rId6"/>
    <p:sldId id="262" r:id="rId7"/>
    <p:sldId id="388" r:id="rId8"/>
    <p:sldId id="389" r:id="rId9"/>
    <p:sldId id="445" r:id="rId10"/>
    <p:sldId id="446" r:id="rId11"/>
    <p:sldId id="447" r:id="rId12"/>
    <p:sldId id="454" r:id="rId13"/>
    <p:sldId id="449" r:id="rId14"/>
    <p:sldId id="450" r:id="rId15"/>
    <p:sldId id="460" r:id="rId16"/>
    <p:sldId id="452" r:id="rId17"/>
    <p:sldId id="451" r:id="rId18"/>
    <p:sldId id="455" r:id="rId19"/>
    <p:sldId id="453" r:id="rId20"/>
    <p:sldId id="458" r:id="rId21"/>
    <p:sldId id="459" r:id="rId22"/>
    <p:sldId id="264" r:id="rId23"/>
    <p:sldId id="456" r:id="rId24"/>
    <p:sldId id="457" r:id="rId25"/>
    <p:sldId id="461" r:id="rId26"/>
    <p:sldId id="462" r:id="rId27"/>
    <p:sldId id="463"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37" autoAdjust="0"/>
    <p:restoredTop sz="96242" autoAdjust="0"/>
  </p:normalViewPr>
  <p:slideViewPr>
    <p:cSldViewPr snapToGrid="0">
      <p:cViewPr varScale="1">
        <p:scale>
          <a:sx n="110" d="100"/>
          <a:sy n="110" d="100"/>
        </p:scale>
        <p:origin x="1668" y="114"/>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8C122A-7DBF-4EC0-8AA5-3B66A1B2AD4C}" type="datetimeFigureOut">
              <a:rPr kumimoji="1" lang="ja-JP" altLang="en-US" smtClean="0"/>
              <a:t>2025/7/31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EB8061-81D8-4BAF-AAF7-23C9AFA39EE0}" type="slidenum">
              <a:rPr kumimoji="1" lang="ja-JP" altLang="en-US" smtClean="0"/>
              <a:t>‹#›</a:t>
            </a:fld>
            <a:endParaRPr kumimoji="1" lang="ja-JP" altLang="en-US"/>
          </a:p>
        </p:txBody>
      </p:sp>
    </p:spTree>
    <p:extLst>
      <p:ext uri="{BB962C8B-B14F-4D97-AF65-F5344CB8AC3E}">
        <p14:creationId xmlns:p14="http://schemas.microsoft.com/office/powerpoint/2010/main" val="23423540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FF0000"/>
                </a:solidFill>
                <a:highlight>
                  <a:srgbClr val="FFFF00"/>
                </a:highlight>
              </a:rPr>
              <a:t>学生は定期健康診断で補えますか？</a:t>
            </a:r>
            <a:endParaRPr kumimoji="1" lang="en-US" altLang="ja-JP" dirty="0">
              <a:solidFill>
                <a:srgbClr val="FF0000"/>
              </a:solidFill>
              <a:highlight>
                <a:srgbClr val="FFFF00"/>
              </a:highlight>
            </a:endParaRPr>
          </a:p>
          <a:p>
            <a:r>
              <a:rPr kumimoji="1" lang="ja-JP" altLang="en-US" dirty="0">
                <a:highlight>
                  <a:srgbClr val="FFFF00"/>
                </a:highlight>
              </a:rPr>
              <a:t>→学部生は附属病院では定期健康診断を受診できないため、自分で近くの病院に行き健康診断を受診（斐川の徳洲会病院で受診した例あり）</a:t>
            </a:r>
            <a:endParaRPr kumimoji="1" lang="en-US" altLang="ja-JP" dirty="0">
              <a:highlight>
                <a:srgbClr val="FFFF00"/>
              </a:highlight>
            </a:endParaRPr>
          </a:p>
          <a:p>
            <a:r>
              <a:rPr kumimoji="1" lang="ja-JP" altLang="en-US" dirty="0">
                <a:highlight>
                  <a:srgbClr val="FFFF00"/>
                </a:highlight>
              </a:rPr>
              <a:t>→大学院生の場合、附属病院の医師等雇用関係にある人は附属病院で定期健康診断が可能雇用関係にない大学院生は、学部生に準拠？</a:t>
            </a:r>
            <a:endParaRPr kumimoji="1" lang="en-US" altLang="ja-JP" dirty="0">
              <a:highlight>
                <a:srgbClr val="FFFF00"/>
              </a:highlight>
            </a:endParaRPr>
          </a:p>
          <a:p>
            <a:r>
              <a:rPr kumimoji="1" lang="ja-JP" altLang="en-US" dirty="0">
                <a:highlight>
                  <a:srgbClr val="FFFF00"/>
                </a:highlight>
              </a:rPr>
              <a:t>（研究室に所属しており、指導教官の指示の基の研究であれば附属病院で定期健康診断の受診が可能だと思われる。ケースバイケース。）</a:t>
            </a:r>
            <a:endParaRPr kumimoji="1" lang="en-US" altLang="ja-JP" dirty="0">
              <a:highlight>
                <a:srgbClr val="FFFF00"/>
              </a:highlight>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0CEB8061-81D8-4BAF-AAF7-23C9AFA39EE0}" type="slidenum">
              <a:rPr kumimoji="1" lang="ja-JP" altLang="en-US" smtClean="0"/>
              <a:t>3</a:t>
            </a:fld>
            <a:endParaRPr kumimoji="1" lang="ja-JP" altLang="en-US"/>
          </a:p>
        </p:txBody>
      </p:sp>
    </p:spTree>
    <p:extLst>
      <p:ext uri="{BB962C8B-B14F-4D97-AF65-F5344CB8AC3E}">
        <p14:creationId xmlns:p14="http://schemas.microsoft.com/office/powerpoint/2010/main" val="376824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E9D207-0BE2-4C02-B3FD-F87B1DFD15F7}" type="slidenum">
              <a:rPr kumimoji="1" lang="ja-JP" altLang="en-US" smtClean="0"/>
              <a:t>7</a:t>
            </a:fld>
            <a:endParaRPr kumimoji="1" lang="ja-JP" altLang="en-US"/>
          </a:p>
        </p:txBody>
      </p:sp>
    </p:spTree>
    <p:extLst>
      <p:ext uri="{BB962C8B-B14F-4D97-AF65-F5344CB8AC3E}">
        <p14:creationId xmlns:p14="http://schemas.microsoft.com/office/powerpoint/2010/main" val="891849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Bq</a:t>
            </a:r>
            <a:r>
              <a:rPr kumimoji="1" lang="ja-JP" altLang="en-US" dirty="0"/>
              <a:t>から</a:t>
            </a:r>
            <a:r>
              <a:rPr kumimoji="1" lang="en-US" altLang="ja-JP" dirty="0" err="1"/>
              <a:t>Gy</a:t>
            </a:r>
            <a:r>
              <a:rPr kumimoji="1" lang="ja-JP" altLang="en-US" dirty="0" err="1"/>
              <a:t>への</a:t>
            </a:r>
            <a:r>
              <a:rPr kumimoji="1" lang="ja-JP" altLang="en-US" dirty="0"/>
              <a:t>換算</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A2E9D207-0BE2-4C02-B3FD-F87B1DFD15F7}" type="slidenum">
              <a:rPr kumimoji="1" lang="ja-JP" altLang="en-US" smtClean="0"/>
              <a:t>8</a:t>
            </a:fld>
            <a:endParaRPr kumimoji="1" lang="ja-JP" altLang="en-US"/>
          </a:p>
        </p:txBody>
      </p:sp>
    </p:spTree>
    <p:extLst>
      <p:ext uri="{BB962C8B-B14F-4D97-AF65-F5344CB8AC3E}">
        <p14:creationId xmlns:p14="http://schemas.microsoft.com/office/powerpoint/2010/main" val="2165920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solidFill>
                  <a:srgbClr val="FF0000"/>
                </a:solidFill>
              </a:rPr>
              <a:t>機器は液シンでチェックしていますか？</a:t>
            </a:r>
            <a:endParaRPr kumimoji="1" lang="en-US" altLang="ja-JP" sz="1200" dirty="0">
              <a:solidFill>
                <a:srgbClr val="FF0000"/>
              </a:solidFill>
            </a:endParaRPr>
          </a:p>
          <a:p>
            <a:r>
              <a:rPr kumimoji="1" lang="en-US" altLang="ja-JP" sz="1200" dirty="0">
                <a:highlight>
                  <a:srgbClr val="FFFF00"/>
                </a:highlight>
              </a:rPr>
              <a:t>RI</a:t>
            </a:r>
            <a:r>
              <a:rPr kumimoji="1" lang="ja-JP" altLang="en-US" sz="1200" dirty="0">
                <a:highlight>
                  <a:srgbClr val="FFFF00"/>
                </a:highlight>
              </a:rPr>
              <a:t>で管理している機器の持ち出し時は汚染検査する。</a:t>
            </a:r>
            <a:endParaRPr kumimoji="1" lang="en-US" altLang="ja-JP" sz="1200" dirty="0">
              <a:highlight>
                <a:srgbClr val="FFFF00"/>
              </a:highlight>
            </a:endParaRPr>
          </a:p>
          <a:p>
            <a:r>
              <a:rPr kumimoji="1" lang="ja-JP" altLang="en-US" sz="1200" dirty="0">
                <a:highlight>
                  <a:srgbClr val="FFFF00"/>
                </a:highlight>
              </a:rPr>
              <a:t>利用者が所有する機器や備品等は、特にこちらではチェックしていなかった。</a:t>
            </a:r>
            <a:endParaRPr kumimoji="1" lang="en-US" altLang="ja-JP" sz="1200" dirty="0">
              <a:highlight>
                <a:srgbClr val="FFFF00"/>
              </a:highlight>
            </a:endParaRPr>
          </a:p>
          <a:p>
            <a:endParaRPr kumimoji="1" lang="en-US" altLang="ja-JP" sz="1200" dirty="0">
              <a:highlight>
                <a:srgbClr val="FFFF00"/>
              </a:highlight>
            </a:endParaRPr>
          </a:p>
          <a:p>
            <a:r>
              <a:rPr kumimoji="1" lang="ja-JP" altLang="en-US" sz="1200" dirty="0">
                <a:solidFill>
                  <a:srgbClr val="FF0000"/>
                </a:solidFill>
              </a:rPr>
              <a:t>トリチウム使用に関しても液シンのチェックありますか？</a:t>
            </a:r>
            <a:endParaRPr kumimoji="1" lang="en-US" altLang="ja-JP" sz="1200" dirty="0">
              <a:solidFill>
                <a:srgbClr val="FF0000"/>
              </a:solidFill>
            </a:endParaRPr>
          </a:p>
          <a:p>
            <a:r>
              <a:rPr kumimoji="1" lang="ja-JP" altLang="en-US" sz="1200" dirty="0">
                <a:highlight>
                  <a:srgbClr val="FFFF00"/>
                </a:highlight>
              </a:rPr>
              <a:t>こちらの方では特にチェックしていない。</a:t>
            </a:r>
            <a:endParaRPr kumimoji="1" lang="en-US" altLang="ja-JP" sz="1200" dirty="0">
              <a:highlight>
                <a:srgbClr val="FFFF00"/>
              </a:highlight>
            </a:endParaRPr>
          </a:p>
          <a:p>
            <a:endParaRPr kumimoji="1" lang="en-US" altLang="ja-JP" sz="1200" dirty="0">
              <a:highlight>
                <a:srgbClr val="FFFF00"/>
              </a:highlight>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0CEB8061-81D8-4BAF-AAF7-23C9AFA39EE0}" type="slidenum">
              <a:rPr kumimoji="1" lang="ja-JP" altLang="en-US" smtClean="0"/>
              <a:t>13</a:t>
            </a:fld>
            <a:endParaRPr kumimoji="1" lang="ja-JP" altLang="en-US"/>
          </a:p>
        </p:txBody>
      </p:sp>
    </p:spTree>
    <p:extLst>
      <p:ext uri="{BB962C8B-B14F-4D97-AF65-F5344CB8AC3E}">
        <p14:creationId xmlns:p14="http://schemas.microsoft.com/office/powerpoint/2010/main" val="3576457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CEB8061-81D8-4BAF-AAF7-23C9AFA39EE0}" type="slidenum">
              <a:rPr kumimoji="1" lang="ja-JP" altLang="en-US" smtClean="0"/>
              <a:t>18</a:t>
            </a:fld>
            <a:endParaRPr kumimoji="1" lang="ja-JP" altLang="en-US"/>
          </a:p>
        </p:txBody>
      </p:sp>
    </p:spTree>
    <p:extLst>
      <p:ext uri="{BB962C8B-B14F-4D97-AF65-F5344CB8AC3E}">
        <p14:creationId xmlns:p14="http://schemas.microsoft.com/office/powerpoint/2010/main" val="2874333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CEB8061-81D8-4BAF-AAF7-23C9AFA39EE0}" type="slidenum">
              <a:rPr kumimoji="1" lang="ja-JP" altLang="en-US" smtClean="0"/>
              <a:t>21</a:t>
            </a:fld>
            <a:endParaRPr kumimoji="1" lang="ja-JP" altLang="en-US"/>
          </a:p>
        </p:txBody>
      </p:sp>
    </p:spTree>
    <p:extLst>
      <p:ext uri="{BB962C8B-B14F-4D97-AF65-F5344CB8AC3E}">
        <p14:creationId xmlns:p14="http://schemas.microsoft.com/office/powerpoint/2010/main" val="121483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69A8C78-8340-4662-B88F-65188DA58713}" type="datetimeFigureOut">
              <a:rPr kumimoji="1" lang="ja-JP" altLang="en-US" smtClean="0"/>
              <a:t>2025/7/31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AA1E46C-61B2-4377-9F54-90F54EFFD7CB}" type="slidenum">
              <a:rPr kumimoji="1" lang="ja-JP" altLang="en-US" smtClean="0"/>
              <a:t>‹#›</a:t>
            </a:fld>
            <a:endParaRPr kumimoji="1" lang="ja-JP" altLang="en-US"/>
          </a:p>
        </p:txBody>
      </p:sp>
    </p:spTree>
    <p:extLst>
      <p:ext uri="{BB962C8B-B14F-4D97-AF65-F5344CB8AC3E}">
        <p14:creationId xmlns:p14="http://schemas.microsoft.com/office/powerpoint/2010/main" val="2222420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69A8C78-8340-4662-B88F-65188DA58713}" type="datetimeFigureOut">
              <a:rPr kumimoji="1" lang="ja-JP" altLang="en-US" smtClean="0"/>
              <a:t>2025/7/31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AA1E46C-61B2-4377-9F54-90F54EFFD7CB}" type="slidenum">
              <a:rPr kumimoji="1" lang="ja-JP" altLang="en-US" smtClean="0"/>
              <a:t>‹#›</a:t>
            </a:fld>
            <a:endParaRPr kumimoji="1" lang="ja-JP" altLang="en-US"/>
          </a:p>
        </p:txBody>
      </p:sp>
    </p:spTree>
    <p:extLst>
      <p:ext uri="{BB962C8B-B14F-4D97-AF65-F5344CB8AC3E}">
        <p14:creationId xmlns:p14="http://schemas.microsoft.com/office/powerpoint/2010/main" val="411160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69A8C78-8340-4662-B88F-65188DA58713}" type="datetimeFigureOut">
              <a:rPr kumimoji="1" lang="ja-JP" altLang="en-US" smtClean="0"/>
              <a:t>2025/7/31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AA1E46C-61B2-4377-9F54-90F54EFFD7CB}" type="slidenum">
              <a:rPr kumimoji="1" lang="ja-JP" altLang="en-US" smtClean="0"/>
              <a:t>‹#›</a:t>
            </a:fld>
            <a:endParaRPr kumimoji="1" lang="ja-JP" altLang="en-US"/>
          </a:p>
        </p:txBody>
      </p:sp>
    </p:spTree>
    <p:extLst>
      <p:ext uri="{BB962C8B-B14F-4D97-AF65-F5344CB8AC3E}">
        <p14:creationId xmlns:p14="http://schemas.microsoft.com/office/powerpoint/2010/main" val="827279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69A8C78-8340-4662-B88F-65188DA58713}" type="datetimeFigureOut">
              <a:rPr kumimoji="1" lang="ja-JP" altLang="en-US" smtClean="0"/>
              <a:t>2025/7/31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AA1E46C-61B2-4377-9F54-90F54EFFD7CB}" type="slidenum">
              <a:rPr kumimoji="1" lang="ja-JP" altLang="en-US" smtClean="0"/>
              <a:t>‹#›</a:t>
            </a:fld>
            <a:endParaRPr kumimoji="1" lang="ja-JP" altLang="en-US"/>
          </a:p>
        </p:txBody>
      </p:sp>
    </p:spTree>
    <p:extLst>
      <p:ext uri="{BB962C8B-B14F-4D97-AF65-F5344CB8AC3E}">
        <p14:creationId xmlns:p14="http://schemas.microsoft.com/office/powerpoint/2010/main" val="1095327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69A8C78-8340-4662-B88F-65188DA58713}" type="datetimeFigureOut">
              <a:rPr kumimoji="1" lang="ja-JP" altLang="en-US" smtClean="0"/>
              <a:t>2025/7/31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AA1E46C-61B2-4377-9F54-90F54EFFD7CB}" type="slidenum">
              <a:rPr kumimoji="1" lang="ja-JP" altLang="en-US" smtClean="0"/>
              <a:t>‹#›</a:t>
            </a:fld>
            <a:endParaRPr kumimoji="1" lang="ja-JP" altLang="en-US"/>
          </a:p>
        </p:txBody>
      </p:sp>
    </p:spTree>
    <p:extLst>
      <p:ext uri="{BB962C8B-B14F-4D97-AF65-F5344CB8AC3E}">
        <p14:creationId xmlns:p14="http://schemas.microsoft.com/office/powerpoint/2010/main" val="4195404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69A8C78-8340-4662-B88F-65188DA58713}" type="datetimeFigureOut">
              <a:rPr kumimoji="1" lang="ja-JP" altLang="en-US" smtClean="0"/>
              <a:t>2025/7/31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AA1E46C-61B2-4377-9F54-90F54EFFD7CB}" type="slidenum">
              <a:rPr kumimoji="1" lang="ja-JP" altLang="en-US" smtClean="0"/>
              <a:t>‹#›</a:t>
            </a:fld>
            <a:endParaRPr kumimoji="1" lang="ja-JP" altLang="en-US"/>
          </a:p>
        </p:txBody>
      </p:sp>
    </p:spTree>
    <p:extLst>
      <p:ext uri="{BB962C8B-B14F-4D97-AF65-F5344CB8AC3E}">
        <p14:creationId xmlns:p14="http://schemas.microsoft.com/office/powerpoint/2010/main" val="2480062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69A8C78-8340-4662-B88F-65188DA58713}" type="datetimeFigureOut">
              <a:rPr kumimoji="1" lang="ja-JP" altLang="en-US" smtClean="0"/>
              <a:t>2025/7/31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AA1E46C-61B2-4377-9F54-90F54EFFD7CB}" type="slidenum">
              <a:rPr kumimoji="1" lang="ja-JP" altLang="en-US" smtClean="0"/>
              <a:t>‹#›</a:t>
            </a:fld>
            <a:endParaRPr kumimoji="1" lang="ja-JP" altLang="en-US"/>
          </a:p>
        </p:txBody>
      </p:sp>
    </p:spTree>
    <p:extLst>
      <p:ext uri="{BB962C8B-B14F-4D97-AF65-F5344CB8AC3E}">
        <p14:creationId xmlns:p14="http://schemas.microsoft.com/office/powerpoint/2010/main" val="2133868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69A8C78-8340-4662-B88F-65188DA58713}" type="datetimeFigureOut">
              <a:rPr kumimoji="1" lang="ja-JP" altLang="en-US" smtClean="0"/>
              <a:t>2025/7/31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AA1E46C-61B2-4377-9F54-90F54EFFD7CB}" type="slidenum">
              <a:rPr kumimoji="1" lang="ja-JP" altLang="en-US" smtClean="0"/>
              <a:t>‹#›</a:t>
            </a:fld>
            <a:endParaRPr kumimoji="1" lang="ja-JP" altLang="en-US"/>
          </a:p>
        </p:txBody>
      </p:sp>
    </p:spTree>
    <p:extLst>
      <p:ext uri="{BB962C8B-B14F-4D97-AF65-F5344CB8AC3E}">
        <p14:creationId xmlns:p14="http://schemas.microsoft.com/office/powerpoint/2010/main" val="468684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9A8C78-8340-4662-B88F-65188DA58713}" type="datetimeFigureOut">
              <a:rPr kumimoji="1" lang="ja-JP" altLang="en-US" smtClean="0"/>
              <a:t>2025/7/31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AA1E46C-61B2-4377-9F54-90F54EFFD7CB}" type="slidenum">
              <a:rPr kumimoji="1" lang="ja-JP" altLang="en-US" smtClean="0"/>
              <a:t>‹#›</a:t>
            </a:fld>
            <a:endParaRPr kumimoji="1" lang="ja-JP" altLang="en-US"/>
          </a:p>
        </p:txBody>
      </p:sp>
    </p:spTree>
    <p:extLst>
      <p:ext uri="{BB962C8B-B14F-4D97-AF65-F5344CB8AC3E}">
        <p14:creationId xmlns:p14="http://schemas.microsoft.com/office/powerpoint/2010/main" val="4213452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69A8C78-8340-4662-B88F-65188DA58713}" type="datetimeFigureOut">
              <a:rPr kumimoji="1" lang="ja-JP" altLang="en-US" smtClean="0"/>
              <a:t>2025/7/31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AA1E46C-61B2-4377-9F54-90F54EFFD7CB}" type="slidenum">
              <a:rPr kumimoji="1" lang="ja-JP" altLang="en-US" smtClean="0"/>
              <a:t>‹#›</a:t>
            </a:fld>
            <a:endParaRPr kumimoji="1" lang="ja-JP" altLang="en-US"/>
          </a:p>
        </p:txBody>
      </p:sp>
    </p:spTree>
    <p:extLst>
      <p:ext uri="{BB962C8B-B14F-4D97-AF65-F5344CB8AC3E}">
        <p14:creationId xmlns:p14="http://schemas.microsoft.com/office/powerpoint/2010/main" val="1315563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69A8C78-8340-4662-B88F-65188DA58713}" type="datetimeFigureOut">
              <a:rPr kumimoji="1" lang="ja-JP" altLang="en-US" smtClean="0"/>
              <a:t>2025/7/31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AA1E46C-61B2-4377-9F54-90F54EFFD7CB}" type="slidenum">
              <a:rPr kumimoji="1" lang="ja-JP" altLang="en-US" smtClean="0"/>
              <a:t>‹#›</a:t>
            </a:fld>
            <a:endParaRPr kumimoji="1" lang="ja-JP" altLang="en-US"/>
          </a:p>
        </p:txBody>
      </p:sp>
    </p:spTree>
    <p:extLst>
      <p:ext uri="{BB962C8B-B14F-4D97-AF65-F5344CB8AC3E}">
        <p14:creationId xmlns:p14="http://schemas.microsoft.com/office/powerpoint/2010/main" val="3542708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69A8C78-8340-4662-B88F-65188DA58713}" type="datetimeFigureOut">
              <a:rPr kumimoji="1" lang="ja-JP" altLang="en-US" smtClean="0"/>
              <a:t>2025/7/31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AA1E46C-61B2-4377-9F54-90F54EFFD7CB}" type="slidenum">
              <a:rPr kumimoji="1" lang="ja-JP" altLang="en-US" smtClean="0"/>
              <a:t>‹#›</a:t>
            </a:fld>
            <a:endParaRPr kumimoji="1" lang="ja-JP" altLang="en-US"/>
          </a:p>
        </p:txBody>
      </p:sp>
    </p:spTree>
    <p:extLst>
      <p:ext uri="{BB962C8B-B14F-4D97-AF65-F5344CB8AC3E}">
        <p14:creationId xmlns:p14="http://schemas.microsoft.com/office/powerpoint/2010/main" val="30670464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E4836112-F898-4A42-7D3D-B5260118B7A6}"/>
              </a:ext>
            </a:extLst>
          </p:cNvPr>
          <p:cNvSpPr txBox="1"/>
          <p:nvPr/>
        </p:nvSpPr>
        <p:spPr>
          <a:xfrm>
            <a:off x="84841" y="5232166"/>
            <a:ext cx="8974317" cy="307777"/>
          </a:xfrm>
          <a:prstGeom prst="rect">
            <a:avLst/>
          </a:prstGeom>
          <a:noFill/>
        </p:spPr>
        <p:txBody>
          <a:bodyPr wrap="square" rtlCol="0">
            <a:spAutoFit/>
          </a:bodyPr>
          <a:lstStyle/>
          <a:p>
            <a:r>
              <a:rPr lang="en-US" altLang="ja-JP" sz="1400" dirty="0">
                <a:latin typeface="Arial" panose="020B0604020202020204" pitchFamily="34" charset="0"/>
                <a:ea typeface="メイリオ" panose="020B0604030504040204" pitchFamily="50" charset="-128"/>
                <a:cs typeface="Arial" panose="020B0604020202020204" pitchFamily="34" charset="0"/>
              </a:rPr>
              <a:t>2025</a:t>
            </a:r>
            <a:r>
              <a:rPr lang="ja-JP" altLang="en-US" sz="1400" dirty="0">
                <a:latin typeface="Arial" panose="020B0604020202020204" pitchFamily="34" charset="0"/>
                <a:ea typeface="メイリオ" panose="020B0604030504040204" pitchFamily="50" charset="-128"/>
                <a:cs typeface="Arial" panose="020B0604020202020204" pitchFamily="34" charset="0"/>
              </a:rPr>
              <a:t>年度、</a:t>
            </a:r>
            <a:r>
              <a:rPr lang="en-US" altLang="ja-JP" sz="1400" dirty="0">
                <a:latin typeface="Arial" panose="020B0604020202020204" pitchFamily="34" charset="0"/>
                <a:ea typeface="メイリオ" panose="020B0604030504040204" pitchFamily="50" charset="-128"/>
                <a:cs typeface="Arial" panose="020B0604020202020204" pitchFamily="34" charset="0"/>
              </a:rPr>
              <a:t>RI</a:t>
            </a:r>
            <a:r>
              <a:rPr lang="ja-JP" altLang="en-US" sz="1400" dirty="0">
                <a:latin typeface="Arial" panose="020B0604020202020204" pitchFamily="34" charset="0"/>
                <a:ea typeface="メイリオ" panose="020B0604030504040204" pitchFamily="50" charset="-128"/>
                <a:cs typeface="Arial" panose="020B0604020202020204" pitchFamily="34" charset="0"/>
              </a:rPr>
              <a:t>実験施設放射線業務従事者、登録更新教育訓練を開始します。</a:t>
            </a:r>
            <a:endParaRPr kumimoji="1" lang="ja-JP" altLang="en-US" sz="1400" dirty="0">
              <a:latin typeface="Arial" panose="020B0604020202020204" pitchFamily="34" charset="0"/>
              <a:ea typeface="メイリオ" panose="020B0604030504040204" pitchFamily="50" charset="-128"/>
              <a:cs typeface="Arial" panose="020B0604020202020204" pitchFamily="34" charset="0"/>
            </a:endParaRPr>
          </a:p>
        </p:txBody>
      </p:sp>
      <p:sp>
        <p:nvSpPr>
          <p:cNvPr id="8" name="テキスト ボックス 7">
            <a:extLst>
              <a:ext uri="{FF2B5EF4-FFF2-40B4-BE49-F238E27FC236}">
                <a16:creationId xmlns:a16="http://schemas.microsoft.com/office/drawing/2014/main" id="{7CD96849-8389-611C-6487-DF5A79F064FF}"/>
              </a:ext>
            </a:extLst>
          </p:cNvPr>
          <p:cNvSpPr txBox="1"/>
          <p:nvPr/>
        </p:nvSpPr>
        <p:spPr>
          <a:xfrm>
            <a:off x="490193" y="999240"/>
            <a:ext cx="5633273" cy="1696618"/>
          </a:xfrm>
          <a:prstGeom prst="rect">
            <a:avLst/>
          </a:prstGeo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wrap="none" rtlCol="0">
            <a:spAutoFit/>
          </a:bodyPr>
          <a:lstStyle/>
          <a:p>
            <a:pPr>
              <a:lnSpc>
                <a:spcPts val="4200"/>
              </a:lnSpc>
            </a:pPr>
            <a:r>
              <a:rPr lang="en-US" altLang="ja-JP" sz="3200" dirty="0">
                <a:latin typeface="Arial" panose="020B0604020202020204" pitchFamily="34" charset="0"/>
                <a:ea typeface="メイリオ" panose="020B0604030504040204" pitchFamily="50" charset="-128"/>
                <a:cs typeface="Arial" panose="020B0604020202020204" pitchFamily="34" charset="0"/>
              </a:rPr>
              <a:t>2025</a:t>
            </a:r>
            <a:r>
              <a:rPr lang="ja-JP" altLang="en-US" sz="3200" dirty="0">
                <a:latin typeface="Arial" panose="020B0604020202020204" pitchFamily="34" charset="0"/>
                <a:ea typeface="メイリオ" panose="020B0604030504040204" pitchFamily="50" charset="-128"/>
                <a:cs typeface="Arial" panose="020B0604020202020204" pitchFamily="34" charset="0"/>
              </a:rPr>
              <a:t>年度 </a:t>
            </a:r>
            <a:br>
              <a:rPr lang="en-US" altLang="ja-JP" sz="3200" dirty="0">
                <a:latin typeface="Arial" panose="020B0604020202020204" pitchFamily="34" charset="0"/>
                <a:ea typeface="メイリオ" panose="020B0604030504040204" pitchFamily="50" charset="-128"/>
                <a:cs typeface="Arial" panose="020B0604020202020204" pitchFamily="34" charset="0"/>
              </a:rPr>
            </a:br>
            <a:r>
              <a:rPr lang="en-US" altLang="ja-JP" sz="3200" dirty="0">
                <a:latin typeface="Arial" panose="020B0604020202020204" pitchFamily="34" charset="0"/>
                <a:ea typeface="メイリオ" panose="020B0604030504040204" pitchFamily="50" charset="-128"/>
                <a:cs typeface="Arial" panose="020B0604020202020204" pitchFamily="34" charset="0"/>
              </a:rPr>
              <a:t>RI</a:t>
            </a:r>
            <a:r>
              <a:rPr lang="ja-JP" altLang="en-US" sz="3200" dirty="0">
                <a:latin typeface="Arial" panose="020B0604020202020204" pitchFamily="34" charset="0"/>
                <a:ea typeface="メイリオ" panose="020B0604030504040204" pitchFamily="50" charset="-128"/>
                <a:cs typeface="Arial" panose="020B0604020202020204" pitchFamily="34" charset="0"/>
              </a:rPr>
              <a:t>実験施設放射線業務従事者</a:t>
            </a:r>
            <a:br>
              <a:rPr lang="en-US" altLang="ja-JP" sz="3200" dirty="0">
                <a:latin typeface="Arial" panose="020B0604020202020204" pitchFamily="34" charset="0"/>
                <a:ea typeface="メイリオ" panose="020B0604030504040204" pitchFamily="50" charset="-128"/>
                <a:cs typeface="Arial" panose="020B0604020202020204" pitchFamily="34" charset="0"/>
              </a:rPr>
            </a:br>
            <a:r>
              <a:rPr lang="ja-JP" altLang="en-US" sz="3200" dirty="0">
                <a:latin typeface="Arial" panose="020B0604020202020204" pitchFamily="34" charset="0"/>
                <a:ea typeface="メイリオ" panose="020B0604030504040204" pitchFamily="50" charset="-128"/>
                <a:cs typeface="Arial" panose="020B0604020202020204" pitchFamily="34" charset="0"/>
              </a:rPr>
              <a:t>登録更新教育訓練</a:t>
            </a:r>
          </a:p>
        </p:txBody>
      </p:sp>
      <p:cxnSp>
        <p:nvCxnSpPr>
          <p:cNvPr id="9" name="直線コネクタ 8">
            <a:extLst>
              <a:ext uri="{FF2B5EF4-FFF2-40B4-BE49-F238E27FC236}">
                <a16:creationId xmlns:a16="http://schemas.microsoft.com/office/drawing/2014/main" id="{B6B20208-CF3B-4B9A-DB5E-567157230AFD}"/>
              </a:ext>
            </a:extLst>
          </p:cNvPr>
          <p:cNvCxnSpPr/>
          <p:nvPr/>
        </p:nvCxnSpPr>
        <p:spPr>
          <a:xfrm>
            <a:off x="0" y="5203882"/>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テキスト ボックス 9">
            <a:extLst>
              <a:ext uri="{FF2B5EF4-FFF2-40B4-BE49-F238E27FC236}">
                <a16:creationId xmlns:a16="http://schemas.microsoft.com/office/drawing/2014/main" id="{8B1EC09A-D18B-FF50-CD5E-1F596A4FD7BD}"/>
              </a:ext>
            </a:extLst>
          </p:cNvPr>
          <p:cNvSpPr txBox="1"/>
          <p:nvPr/>
        </p:nvSpPr>
        <p:spPr>
          <a:xfrm>
            <a:off x="0" y="4855898"/>
            <a:ext cx="543739" cy="388568"/>
          </a:xfrm>
          <a:prstGeom prst="rect">
            <a:avLst/>
          </a:prstGeom>
          <a:noFill/>
        </p:spPr>
        <p:txBody>
          <a:bodyPr wrap="none" rtlCol="0">
            <a:spAutoFit/>
          </a:bodyPr>
          <a:lstStyle/>
          <a:p>
            <a:pPr>
              <a:lnSpc>
                <a:spcPct val="150000"/>
              </a:lnSpc>
            </a:pPr>
            <a:r>
              <a:rPr lang="ja-JP" altLang="en-US" sz="1400" dirty="0">
                <a:latin typeface="Arial" panose="020B0604020202020204" pitchFamily="34" charset="0"/>
                <a:ea typeface="メイリオ" panose="020B0604030504040204" pitchFamily="50" charset="-128"/>
                <a:cs typeface="Arial" panose="020B0604020202020204" pitchFamily="34" charset="0"/>
              </a:rPr>
              <a:t>解説</a:t>
            </a:r>
            <a:endParaRPr lang="en-US" altLang="ja-JP" sz="1400"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01047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iterate type="lt">
                                    <p:tmAbs val="300"/>
                                  </p:iterate>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5"/>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E6691D7-5C07-D853-EAC4-3249CC03F166}"/>
              </a:ext>
            </a:extLst>
          </p:cNvPr>
          <p:cNvSpPr txBox="1"/>
          <p:nvPr/>
        </p:nvSpPr>
        <p:spPr>
          <a:xfrm>
            <a:off x="113121" y="169682"/>
            <a:ext cx="7707559" cy="461665"/>
          </a:xfrm>
          <a:prstGeom prst="rect">
            <a:avLst/>
          </a:prstGeom>
          <a:noFill/>
        </p:spPr>
        <p:txBody>
          <a:bodyPr wrap="none" rtlCol="0">
            <a:spAutoFit/>
          </a:bodyPr>
          <a:lstStyle/>
          <a:p>
            <a:r>
              <a:rPr lang="ja-JP" altLang="en-US" sz="2400" u="sng" dirty="0">
                <a:latin typeface="Arial" panose="020B0604020202020204" pitchFamily="34" charset="0"/>
                <a:ea typeface="メイリオ" panose="020B0604030504040204" pitchFamily="50" charset="-128"/>
                <a:cs typeface="Arial" panose="020B0604020202020204" pitchFamily="34" charset="0"/>
              </a:rPr>
              <a:t>①放射線の単位について：実効線量 </a:t>
            </a:r>
            <a:r>
              <a:rPr lang="en-US" altLang="ja-JP" sz="2400" u="sng" dirty="0" err="1">
                <a:latin typeface="Arial" panose="020B0604020202020204" pitchFamily="34" charset="0"/>
                <a:ea typeface="メイリオ" panose="020B0604030504040204" pitchFamily="50" charset="-128"/>
                <a:cs typeface="Arial" panose="020B0604020202020204" pitchFamily="34" charset="0"/>
              </a:rPr>
              <a:t>Sv</a:t>
            </a:r>
            <a:r>
              <a:rPr lang="ja-JP" altLang="en-US" sz="2400" u="sng" dirty="0">
                <a:latin typeface="Arial" panose="020B0604020202020204" pitchFamily="34" charset="0"/>
                <a:ea typeface="メイリオ" panose="020B0604030504040204" pitchFamily="50" charset="-128"/>
                <a:cs typeface="Arial" panose="020B0604020202020204" pitchFamily="34" charset="0"/>
              </a:rPr>
              <a:t>（シーベルト）</a:t>
            </a:r>
            <a:endParaRPr lang="en-US" altLang="ja-JP" sz="2400" u="sng" dirty="0">
              <a:latin typeface="Arial" panose="020B0604020202020204" pitchFamily="34" charset="0"/>
              <a:ea typeface="メイリオ" panose="020B0604030504040204" pitchFamily="50" charset="-128"/>
              <a:cs typeface="Arial" panose="020B0604020202020204" pitchFamily="34" charset="0"/>
            </a:endParaRPr>
          </a:p>
        </p:txBody>
      </p:sp>
      <p:sp>
        <p:nvSpPr>
          <p:cNvPr id="5" name="正方形/長方形 4">
            <a:extLst>
              <a:ext uri="{FF2B5EF4-FFF2-40B4-BE49-F238E27FC236}">
                <a16:creationId xmlns:a16="http://schemas.microsoft.com/office/drawing/2014/main" id="{B35B74CD-6688-CB70-03C2-866CD1D7ADF9}"/>
              </a:ext>
            </a:extLst>
          </p:cNvPr>
          <p:cNvSpPr/>
          <p:nvPr/>
        </p:nvSpPr>
        <p:spPr>
          <a:xfrm>
            <a:off x="175491" y="766617"/>
            <a:ext cx="6188364" cy="4137891"/>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a:extLst>
              <a:ext uri="{FF2B5EF4-FFF2-40B4-BE49-F238E27FC236}">
                <a16:creationId xmlns:a16="http://schemas.microsoft.com/office/drawing/2014/main" id="{B3C68577-A90A-18DA-1534-D646E07D395F}"/>
              </a:ext>
            </a:extLst>
          </p:cNvPr>
          <p:cNvSpPr txBox="1"/>
          <p:nvPr/>
        </p:nvSpPr>
        <p:spPr>
          <a:xfrm>
            <a:off x="184965" y="923636"/>
            <a:ext cx="1800493" cy="369332"/>
          </a:xfrm>
          <a:prstGeom prst="rect">
            <a:avLst/>
          </a:prstGeom>
          <a:noFill/>
        </p:spPr>
        <p:txBody>
          <a:bodyPr wrap="none" rtlCol="0">
            <a:spAutoFit/>
          </a:bodyPr>
          <a:lstStyle/>
          <a:p>
            <a:r>
              <a:rPr lang="ja-JP" altLang="en-US" b="1" dirty="0">
                <a:solidFill>
                  <a:srgbClr val="FF6600"/>
                </a:solidFill>
                <a:latin typeface="Arial" panose="020B0604020202020204" pitchFamily="34" charset="0"/>
                <a:ea typeface="メイリオ" panose="020B0604030504040204" pitchFamily="50" charset="-128"/>
                <a:cs typeface="Arial" panose="020B0604020202020204" pitchFamily="34" charset="0"/>
              </a:rPr>
              <a:t>実効線量</a:t>
            </a:r>
            <a:r>
              <a:rPr lang="ja-JP" altLang="en-US" dirty="0">
                <a:latin typeface="Arial" panose="020B0604020202020204" pitchFamily="34" charset="0"/>
                <a:ea typeface="メイリオ" panose="020B0604030504040204" pitchFamily="50" charset="-128"/>
                <a:cs typeface="Arial" panose="020B0604020202020204" pitchFamily="34" charset="0"/>
              </a:rPr>
              <a:t>の単位</a:t>
            </a:r>
            <a:endParaRPr lang="en-US" altLang="ja-JP" dirty="0">
              <a:latin typeface="Arial" panose="020B0604020202020204" pitchFamily="34" charset="0"/>
              <a:ea typeface="メイリオ" panose="020B0604030504040204" pitchFamily="50" charset="-128"/>
              <a:cs typeface="Arial" panose="020B0604020202020204" pitchFamily="34" charset="0"/>
            </a:endParaRPr>
          </a:p>
        </p:txBody>
      </p:sp>
      <p:sp>
        <p:nvSpPr>
          <p:cNvPr id="7" name="テキスト ボックス 6">
            <a:extLst>
              <a:ext uri="{FF2B5EF4-FFF2-40B4-BE49-F238E27FC236}">
                <a16:creationId xmlns:a16="http://schemas.microsoft.com/office/drawing/2014/main" id="{F5A212F4-6534-704F-B6D3-9804A143D758}"/>
              </a:ext>
            </a:extLst>
          </p:cNvPr>
          <p:cNvSpPr txBox="1"/>
          <p:nvPr/>
        </p:nvSpPr>
        <p:spPr>
          <a:xfrm>
            <a:off x="895927" y="1450111"/>
            <a:ext cx="2146742" cy="369332"/>
          </a:xfrm>
          <a:prstGeom prst="rect">
            <a:avLst/>
          </a:prstGeom>
          <a:noFill/>
        </p:spPr>
        <p:txBody>
          <a:bodyPr wrap="none" rtlCol="0">
            <a:spAutoFit/>
          </a:bodyPr>
          <a:lstStyle/>
          <a:p>
            <a:r>
              <a:rPr lang="en-US" altLang="ja-JP" b="1" dirty="0" err="1">
                <a:solidFill>
                  <a:srgbClr val="FF6600"/>
                </a:solidFill>
                <a:latin typeface="Arial" panose="020B0604020202020204" pitchFamily="34" charset="0"/>
                <a:ea typeface="メイリオ" panose="020B0604030504040204" pitchFamily="50" charset="-128"/>
                <a:cs typeface="Arial" panose="020B0604020202020204" pitchFamily="34" charset="0"/>
              </a:rPr>
              <a:t>Sv</a:t>
            </a:r>
            <a:r>
              <a:rPr lang="en-US" altLang="ja-JP" b="1" dirty="0">
                <a:solidFill>
                  <a:srgbClr val="FF6600"/>
                </a:solidFill>
                <a:latin typeface="Arial" panose="020B0604020202020204" pitchFamily="34" charset="0"/>
                <a:ea typeface="メイリオ" panose="020B0604030504040204" pitchFamily="50" charset="-128"/>
                <a:cs typeface="Arial" panose="020B0604020202020204" pitchFamily="34" charset="0"/>
              </a:rPr>
              <a:t> </a:t>
            </a:r>
            <a:r>
              <a:rPr lang="ja-JP" altLang="en-US" dirty="0">
                <a:solidFill>
                  <a:srgbClr val="FF6600"/>
                </a:solidFill>
                <a:latin typeface="Arial" panose="020B0604020202020204" pitchFamily="34" charset="0"/>
                <a:ea typeface="メイリオ" panose="020B0604030504040204" pitchFamily="50" charset="-128"/>
                <a:cs typeface="Arial" panose="020B0604020202020204" pitchFamily="34" charset="0"/>
              </a:rPr>
              <a:t>（</a:t>
            </a:r>
            <a:r>
              <a:rPr lang="ja-JP" altLang="en-US" b="1" dirty="0">
                <a:solidFill>
                  <a:srgbClr val="FF6600"/>
                </a:solidFill>
                <a:latin typeface="Arial" panose="020B0604020202020204" pitchFamily="34" charset="0"/>
                <a:ea typeface="メイリオ" panose="020B0604030504040204" pitchFamily="50" charset="-128"/>
                <a:cs typeface="Arial" panose="020B0604020202020204" pitchFamily="34" charset="0"/>
              </a:rPr>
              <a:t>シーベルト</a:t>
            </a:r>
            <a:r>
              <a:rPr lang="ja-JP" altLang="en-US" dirty="0">
                <a:solidFill>
                  <a:srgbClr val="FF6600"/>
                </a:solidFill>
                <a:latin typeface="Arial" panose="020B0604020202020204" pitchFamily="34" charset="0"/>
                <a:ea typeface="メイリオ" panose="020B0604030504040204" pitchFamily="50" charset="-128"/>
                <a:cs typeface="Arial" panose="020B0604020202020204" pitchFamily="34" charset="0"/>
              </a:rPr>
              <a:t>）</a:t>
            </a:r>
            <a:endParaRPr lang="en-US" altLang="ja-JP" dirty="0">
              <a:solidFill>
                <a:srgbClr val="FF6600"/>
              </a:solidFill>
              <a:latin typeface="Arial" panose="020B0604020202020204" pitchFamily="34" charset="0"/>
              <a:ea typeface="メイリオ" panose="020B0604030504040204" pitchFamily="50" charset="-128"/>
              <a:cs typeface="Arial" panose="020B0604020202020204" pitchFamily="34" charset="0"/>
            </a:endParaRPr>
          </a:p>
        </p:txBody>
      </p:sp>
      <p:sp>
        <p:nvSpPr>
          <p:cNvPr id="8" name="テキスト ボックス 7">
            <a:extLst>
              <a:ext uri="{FF2B5EF4-FFF2-40B4-BE49-F238E27FC236}">
                <a16:creationId xmlns:a16="http://schemas.microsoft.com/office/drawing/2014/main" id="{9BB22650-06FE-9B8B-B8D6-90E5C825510C}"/>
              </a:ext>
            </a:extLst>
          </p:cNvPr>
          <p:cNvSpPr txBox="1"/>
          <p:nvPr/>
        </p:nvSpPr>
        <p:spPr>
          <a:xfrm>
            <a:off x="184965" y="3494108"/>
            <a:ext cx="6599884" cy="1138773"/>
          </a:xfrm>
          <a:prstGeom prst="rect">
            <a:avLst/>
          </a:prstGeom>
          <a:noFill/>
        </p:spPr>
        <p:txBody>
          <a:bodyPr wrap="none" rtlCol="0">
            <a:spAutoFit/>
          </a:bodyPr>
          <a:lstStyle/>
          <a:p>
            <a:r>
              <a:rPr lang="ja-JP" altLang="en-US" dirty="0">
                <a:latin typeface="Arial" pitchFamily="34" charset="0"/>
                <a:ea typeface="メイリオ" pitchFamily="50" charset="-128"/>
                <a:cs typeface="Arial" pitchFamily="34" charset="0"/>
              </a:rPr>
              <a:t>利用：全身の確率的影響（発がん等）の評価に使用</a:t>
            </a:r>
          </a:p>
          <a:p>
            <a:r>
              <a:rPr lang="ja-JP" altLang="en-US" dirty="0">
                <a:latin typeface="Arial" pitchFamily="34" charset="0"/>
                <a:ea typeface="メイリオ" pitchFamily="50" charset="-128"/>
                <a:cs typeface="Arial" pitchFamily="34" charset="0"/>
              </a:rPr>
              <a:t>　　　</a:t>
            </a:r>
            <a:r>
              <a:rPr lang="en-US" altLang="ja-JP" sz="1600" dirty="0">
                <a:latin typeface="Arial" pitchFamily="34" charset="0"/>
                <a:ea typeface="メイリオ" pitchFamily="50" charset="-128"/>
                <a:cs typeface="Arial" pitchFamily="34" charset="0"/>
              </a:rPr>
              <a:t>5</a:t>
            </a:r>
            <a:r>
              <a:rPr lang="ja-JP" altLang="en-US" sz="1600" dirty="0">
                <a:latin typeface="Arial" pitchFamily="34" charset="0"/>
                <a:ea typeface="メイリオ" pitchFamily="50" charset="-128"/>
                <a:cs typeface="Arial" pitchFamily="34" charset="0"/>
              </a:rPr>
              <a:t>年被ばく線量（</a:t>
            </a:r>
            <a:r>
              <a:rPr lang="en-US" altLang="ja-JP" sz="1600" dirty="0">
                <a:latin typeface="Arial" pitchFamily="34" charset="0"/>
                <a:ea typeface="メイリオ" pitchFamily="50" charset="-128"/>
                <a:cs typeface="Arial" pitchFamily="34" charset="0"/>
              </a:rPr>
              <a:t>100 mSv</a:t>
            </a:r>
            <a:r>
              <a:rPr lang="ja-JP" altLang="en-US" sz="1600" dirty="0">
                <a:latin typeface="Arial" pitchFamily="34" charset="0"/>
                <a:ea typeface="メイリオ" pitchFamily="50" charset="-128"/>
                <a:cs typeface="Arial" pitchFamily="34" charset="0"/>
              </a:rPr>
              <a:t>），年間被ばく線量（</a:t>
            </a:r>
            <a:r>
              <a:rPr lang="en-US" altLang="ja-JP" sz="1600" dirty="0">
                <a:latin typeface="Arial" pitchFamily="34" charset="0"/>
                <a:ea typeface="メイリオ" pitchFamily="50" charset="-128"/>
                <a:cs typeface="Arial" pitchFamily="34" charset="0"/>
              </a:rPr>
              <a:t>50 mSv</a:t>
            </a:r>
            <a:r>
              <a:rPr lang="ja-JP" altLang="en-US" sz="1600" dirty="0">
                <a:latin typeface="Arial" pitchFamily="34" charset="0"/>
                <a:ea typeface="メイリオ" pitchFamily="50" charset="-128"/>
                <a:cs typeface="Arial" pitchFamily="34" charset="0"/>
              </a:rPr>
              <a:t>），</a:t>
            </a:r>
            <a:endParaRPr lang="en-US" altLang="ja-JP" sz="1600" dirty="0">
              <a:latin typeface="Arial" pitchFamily="34" charset="0"/>
              <a:ea typeface="メイリオ" pitchFamily="50" charset="-128"/>
              <a:cs typeface="Arial" pitchFamily="34" charset="0"/>
            </a:endParaRPr>
          </a:p>
          <a:p>
            <a:r>
              <a:rPr lang="ja-JP" altLang="en-US" sz="1600" dirty="0">
                <a:latin typeface="Arial" pitchFamily="34" charset="0"/>
                <a:ea typeface="メイリオ" pitchFamily="50" charset="-128"/>
                <a:cs typeface="Arial" pitchFamily="34" charset="0"/>
              </a:rPr>
              <a:t>　　　 女子（</a:t>
            </a:r>
            <a:r>
              <a:rPr lang="en-US" altLang="ja-JP" sz="1600" dirty="0">
                <a:latin typeface="Arial" pitchFamily="34" charset="0"/>
                <a:ea typeface="メイリオ" pitchFamily="50" charset="-128"/>
                <a:cs typeface="Arial" pitchFamily="34" charset="0"/>
              </a:rPr>
              <a:t>5 mSv / 3</a:t>
            </a:r>
            <a:r>
              <a:rPr lang="ja-JP" altLang="en-US" sz="1600" dirty="0">
                <a:latin typeface="Arial" pitchFamily="34" charset="0"/>
                <a:ea typeface="メイリオ" pitchFamily="50" charset="-128"/>
                <a:cs typeface="Arial" pitchFamily="34" charset="0"/>
              </a:rPr>
              <a:t>月），妊娠中の女子（内部被ばく</a:t>
            </a:r>
            <a:r>
              <a:rPr lang="en-US" altLang="ja-JP" sz="1600" dirty="0">
                <a:latin typeface="Arial" pitchFamily="34" charset="0"/>
                <a:ea typeface="メイリオ" pitchFamily="50" charset="-128"/>
                <a:cs typeface="Arial" pitchFamily="34" charset="0"/>
              </a:rPr>
              <a:t>1 mSv</a:t>
            </a:r>
            <a:r>
              <a:rPr lang="ja-JP" altLang="en-US" sz="1600" dirty="0">
                <a:latin typeface="Arial" pitchFamily="34" charset="0"/>
                <a:ea typeface="メイリオ" pitchFamily="50" charset="-128"/>
                <a:cs typeface="Arial" pitchFamily="34" charset="0"/>
              </a:rPr>
              <a:t>）</a:t>
            </a:r>
            <a:endParaRPr lang="en-US" altLang="ja-JP" sz="1600" dirty="0">
              <a:latin typeface="Arial" pitchFamily="34" charset="0"/>
              <a:ea typeface="メイリオ" pitchFamily="50" charset="-128"/>
              <a:cs typeface="Arial" pitchFamily="34" charset="0"/>
            </a:endParaRPr>
          </a:p>
          <a:p>
            <a:r>
              <a:rPr lang="ja-JP" altLang="en-US" sz="1600" dirty="0">
                <a:latin typeface="Arial" pitchFamily="34" charset="0"/>
                <a:ea typeface="メイリオ" pitchFamily="50" charset="-128"/>
                <a:cs typeface="Arial" pitchFamily="34" charset="0"/>
              </a:rPr>
              <a:t>　　　 の線量限度の管理などに使用される。</a:t>
            </a:r>
            <a:endParaRPr lang="en-US" altLang="ja-JP" sz="1600" dirty="0">
              <a:latin typeface="Arial" pitchFamily="34" charset="0"/>
              <a:ea typeface="メイリオ" pitchFamily="50" charset="-128"/>
              <a:cs typeface="Arial" pitchFamily="34" charset="0"/>
            </a:endParaRPr>
          </a:p>
        </p:txBody>
      </p:sp>
      <p:cxnSp>
        <p:nvCxnSpPr>
          <p:cNvPr id="11" name="直線コネクタ 10">
            <a:extLst>
              <a:ext uri="{FF2B5EF4-FFF2-40B4-BE49-F238E27FC236}">
                <a16:creationId xmlns:a16="http://schemas.microsoft.com/office/drawing/2014/main" id="{251C1642-209E-B701-2523-0B80D1B3E49A}"/>
              </a:ext>
            </a:extLst>
          </p:cNvPr>
          <p:cNvCxnSpPr/>
          <p:nvPr/>
        </p:nvCxnSpPr>
        <p:spPr>
          <a:xfrm>
            <a:off x="0" y="5203882"/>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テキスト ボックス 11">
            <a:extLst>
              <a:ext uri="{FF2B5EF4-FFF2-40B4-BE49-F238E27FC236}">
                <a16:creationId xmlns:a16="http://schemas.microsoft.com/office/drawing/2014/main" id="{5C29378D-B7F0-7E85-359C-7C6E476DC92F}"/>
              </a:ext>
            </a:extLst>
          </p:cNvPr>
          <p:cNvSpPr txBox="1"/>
          <p:nvPr/>
        </p:nvSpPr>
        <p:spPr>
          <a:xfrm>
            <a:off x="0" y="4855898"/>
            <a:ext cx="543739" cy="388568"/>
          </a:xfrm>
          <a:prstGeom prst="rect">
            <a:avLst/>
          </a:prstGeom>
          <a:noFill/>
        </p:spPr>
        <p:txBody>
          <a:bodyPr wrap="none" rtlCol="0">
            <a:spAutoFit/>
          </a:bodyPr>
          <a:lstStyle/>
          <a:p>
            <a:pPr>
              <a:lnSpc>
                <a:spcPct val="150000"/>
              </a:lnSpc>
            </a:pPr>
            <a:r>
              <a:rPr lang="ja-JP" altLang="en-US" sz="1400" dirty="0">
                <a:latin typeface="Arial" panose="020B0604020202020204" pitchFamily="34" charset="0"/>
                <a:ea typeface="メイリオ" panose="020B0604030504040204" pitchFamily="50" charset="-128"/>
                <a:cs typeface="Arial" panose="020B0604020202020204" pitchFamily="34" charset="0"/>
              </a:rPr>
              <a:t>解説</a:t>
            </a:r>
            <a:endParaRPr lang="en-US" altLang="ja-JP" sz="1400" dirty="0">
              <a:latin typeface="Arial" panose="020B0604020202020204" pitchFamily="34" charset="0"/>
              <a:ea typeface="メイリオ" panose="020B0604030504040204" pitchFamily="50" charset="-128"/>
              <a:cs typeface="Arial" panose="020B0604020202020204" pitchFamily="34" charset="0"/>
            </a:endParaRPr>
          </a:p>
        </p:txBody>
      </p:sp>
      <p:sp>
        <p:nvSpPr>
          <p:cNvPr id="13" name="テキスト ボックス 12">
            <a:extLst>
              <a:ext uri="{FF2B5EF4-FFF2-40B4-BE49-F238E27FC236}">
                <a16:creationId xmlns:a16="http://schemas.microsoft.com/office/drawing/2014/main" id="{B6B1DBE1-2650-9461-8D15-74F7A3E0DC31}"/>
              </a:ext>
            </a:extLst>
          </p:cNvPr>
          <p:cNvSpPr txBox="1"/>
          <p:nvPr/>
        </p:nvSpPr>
        <p:spPr>
          <a:xfrm>
            <a:off x="84841" y="5232166"/>
            <a:ext cx="8974317" cy="1600438"/>
          </a:xfrm>
          <a:prstGeom prst="rect">
            <a:avLst/>
          </a:prstGeom>
          <a:noFill/>
        </p:spPr>
        <p:txBody>
          <a:bodyPr wrap="square" rtlCol="0">
            <a:spAutoFit/>
          </a:bodyPr>
          <a:lstStyle/>
          <a:p>
            <a:r>
              <a:rPr lang="ja-JP" altLang="en-US" sz="1400" dirty="0">
                <a:latin typeface="Arial" panose="020B0604020202020204" pitchFamily="34" charset="0"/>
                <a:ea typeface="メイリオ" panose="020B0604030504040204" pitchFamily="50" charset="-128"/>
                <a:cs typeface="Arial" panose="020B0604020202020204" pitchFamily="34" charset="0"/>
              </a:rPr>
              <a:t>等価線量は特定の組織や臓器における被ばく線量を表すものですが、実効線量は全身の被ばく線量を示すもので、定義として等価線量を組織加重係数によって補正して足し合わたものになります。組織加重係数は</a:t>
            </a:r>
            <a:r>
              <a:rPr lang="en-US" altLang="ja-JP" sz="1400" dirty="0">
                <a:latin typeface="Arial" panose="020B0604020202020204" pitchFamily="34" charset="0"/>
                <a:ea typeface="メイリオ" panose="020B0604030504040204" pitchFamily="50" charset="-128"/>
                <a:cs typeface="Arial" panose="020B0604020202020204" pitchFamily="34" charset="0"/>
              </a:rPr>
              <a:t>14</a:t>
            </a:r>
            <a:r>
              <a:rPr lang="ja-JP" altLang="en-US" sz="1400" dirty="0">
                <a:latin typeface="Arial" panose="020B0604020202020204" pitchFamily="34" charset="0"/>
                <a:ea typeface="メイリオ" panose="020B0604030504040204" pitchFamily="50" charset="-128"/>
                <a:cs typeface="Arial" panose="020B0604020202020204" pitchFamily="34" charset="0"/>
              </a:rPr>
              <a:t>の組織とその他の計</a:t>
            </a:r>
            <a:r>
              <a:rPr lang="en-US" altLang="ja-JP" sz="1400" dirty="0">
                <a:latin typeface="Arial" panose="020B0604020202020204" pitchFamily="34" charset="0"/>
                <a:ea typeface="メイリオ" panose="020B0604030504040204" pitchFamily="50" charset="-128"/>
                <a:cs typeface="Arial" panose="020B0604020202020204" pitchFamily="34" charset="0"/>
              </a:rPr>
              <a:t>15</a:t>
            </a:r>
            <a:r>
              <a:rPr lang="ja-JP" altLang="en-US" sz="1400" dirty="0">
                <a:latin typeface="Arial" panose="020B0604020202020204" pitchFamily="34" charset="0"/>
                <a:ea typeface="メイリオ" panose="020B0604030504040204" pitchFamily="50" charset="-128"/>
                <a:cs typeface="Arial" panose="020B0604020202020204" pitchFamily="34" charset="0"/>
              </a:rPr>
              <a:t>に分けられ、係数が与えられています。各組織や臓器で係数が異なるのは放射線感受性の違いに起因しており、すべて足し合わせると</a:t>
            </a:r>
            <a:r>
              <a:rPr lang="en-US" altLang="ja-JP" sz="1400" dirty="0">
                <a:latin typeface="Arial" panose="020B0604020202020204" pitchFamily="34" charset="0"/>
                <a:ea typeface="メイリオ" panose="020B0604030504040204" pitchFamily="50" charset="-128"/>
                <a:cs typeface="Arial" panose="020B0604020202020204" pitchFamily="34" charset="0"/>
              </a:rPr>
              <a:t>1</a:t>
            </a:r>
            <a:r>
              <a:rPr lang="ja-JP" altLang="en-US" sz="1400" dirty="0">
                <a:latin typeface="Arial" panose="020B0604020202020204" pitchFamily="34" charset="0"/>
                <a:ea typeface="メイリオ" panose="020B0604030504040204" pitchFamily="50" charset="-128"/>
                <a:cs typeface="Arial" panose="020B0604020202020204" pitchFamily="34" charset="0"/>
              </a:rPr>
              <a:t>になるようになっています。単位は等価線量と同じ</a:t>
            </a:r>
            <a:r>
              <a:rPr lang="en-US" altLang="ja-JP" sz="1400" dirty="0" err="1">
                <a:latin typeface="Arial" panose="020B0604020202020204" pitchFamily="34" charset="0"/>
                <a:ea typeface="メイリオ" panose="020B0604030504040204" pitchFamily="50" charset="-128"/>
                <a:cs typeface="Arial" panose="020B0604020202020204" pitchFamily="34" charset="0"/>
              </a:rPr>
              <a:t>Sv</a:t>
            </a:r>
            <a:r>
              <a:rPr lang="ja-JP" altLang="en-US" sz="1400" dirty="0">
                <a:latin typeface="Arial" panose="020B0604020202020204" pitchFamily="34" charset="0"/>
                <a:ea typeface="メイリオ" panose="020B0604030504040204" pitchFamily="50" charset="-128"/>
                <a:cs typeface="Arial" panose="020B0604020202020204" pitchFamily="34" charset="0"/>
              </a:rPr>
              <a:t>（シーベルト）です。実効線量は、全身の確率的影響（発がん率に関係）の評価に使用され、年間の被ばく線量などの線量限度の管理に使用されています。我々は、放射性物質を取り扱う上で、よく</a:t>
            </a:r>
            <a:r>
              <a:rPr lang="en-US" altLang="ja-JP" sz="1400" dirty="0">
                <a:latin typeface="Arial" pitchFamily="34" charset="0"/>
                <a:ea typeface="メイリオ" pitchFamily="50" charset="-128"/>
                <a:cs typeface="Arial" pitchFamily="34" charset="0"/>
              </a:rPr>
              <a:t>100 mSv</a:t>
            </a:r>
            <a:r>
              <a:rPr lang="ja-JP" altLang="en-US" sz="1400" dirty="0">
                <a:latin typeface="Arial" pitchFamily="34" charset="0"/>
                <a:ea typeface="メイリオ" pitchFamily="50" charset="-128"/>
                <a:cs typeface="Arial" pitchFamily="34" charset="0"/>
              </a:rPr>
              <a:t>などの値を目にする機会がありますが、それが実効線量なのか等価線量なのかで安全性の判断が異なるので注意が必要です。</a:t>
            </a:r>
            <a:endParaRPr lang="en-US" altLang="ja-JP" sz="1400" dirty="0">
              <a:latin typeface="Arial" panose="020B0604020202020204" pitchFamily="34" charset="0"/>
              <a:ea typeface="メイリオ" panose="020B0604030504040204" pitchFamily="50" charset="-128"/>
              <a:cs typeface="Arial" panose="020B0604020202020204" pitchFamily="34" charset="0"/>
            </a:endParaRPr>
          </a:p>
        </p:txBody>
      </p:sp>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6064FC4F-9BD7-2731-0D7D-07E7DB927C2C}"/>
                  </a:ext>
                </a:extLst>
              </p:cNvPr>
              <p:cNvSpPr txBox="1"/>
              <p:nvPr/>
            </p:nvSpPr>
            <p:spPr>
              <a:xfrm>
                <a:off x="184965" y="2031477"/>
                <a:ext cx="5724644" cy="1000274"/>
              </a:xfrm>
              <a:prstGeom prst="rect">
                <a:avLst/>
              </a:prstGeom>
              <a:noFill/>
            </p:spPr>
            <p:txBody>
              <a:bodyPr wrap="none" rtlCol="0">
                <a:spAutoFit/>
              </a:bodyPr>
              <a:lstStyle/>
              <a:p>
                <a:r>
                  <a:rPr lang="ja-JP" altLang="en-US" dirty="0">
                    <a:latin typeface="Arial" panose="020B0604020202020204" pitchFamily="34" charset="0"/>
                    <a:ea typeface="メイリオ" panose="020B0604030504040204" pitchFamily="50" charset="-128"/>
                    <a:cs typeface="Arial" panose="020B0604020202020204" pitchFamily="34" charset="0"/>
                  </a:rPr>
                  <a:t>定義：等価線量を</a:t>
                </a:r>
                <a:r>
                  <a:rPr lang="ja-JP" altLang="en-US" b="1" dirty="0">
                    <a:latin typeface="Arial" panose="020B0604020202020204" pitchFamily="34" charset="0"/>
                    <a:ea typeface="メイリオ" panose="020B0604030504040204" pitchFamily="50" charset="-128"/>
                    <a:cs typeface="Arial" panose="020B0604020202020204" pitchFamily="34" charset="0"/>
                  </a:rPr>
                  <a:t>組織加重係数</a:t>
                </a:r>
                <a:r>
                  <a:rPr lang="ja-JP" altLang="en-US" dirty="0">
                    <a:latin typeface="Arial" panose="020B0604020202020204" pitchFamily="34" charset="0"/>
                    <a:ea typeface="メイリオ" panose="020B0604030504040204" pitchFamily="50" charset="-128"/>
                    <a:cs typeface="Arial" panose="020B0604020202020204" pitchFamily="34" charset="0"/>
                  </a:rPr>
                  <a:t>によって補正して足し</a:t>
                </a:r>
                <a:endParaRPr lang="en-US" altLang="ja-JP" dirty="0">
                  <a:latin typeface="Arial" panose="020B0604020202020204" pitchFamily="34" charset="0"/>
                  <a:ea typeface="メイリオ" panose="020B0604030504040204" pitchFamily="50" charset="-128"/>
                  <a:cs typeface="Arial" panose="020B0604020202020204" pitchFamily="34" charset="0"/>
                </a:endParaRPr>
              </a:p>
              <a:p>
                <a:r>
                  <a:rPr lang="ja-JP" altLang="en-US" dirty="0">
                    <a:latin typeface="Arial" panose="020B0604020202020204" pitchFamily="34" charset="0"/>
                    <a:ea typeface="メイリオ" panose="020B0604030504040204" pitchFamily="50" charset="-128"/>
                    <a:cs typeface="Arial" panose="020B0604020202020204" pitchFamily="34" charset="0"/>
                  </a:rPr>
                  <a:t>　　　合わせることで全身の放射線影響を表した量　</a:t>
                </a:r>
                <a:endParaRPr lang="en-US" altLang="ja-JP" b="1" dirty="0">
                  <a:solidFill>
                    <a:srgbClr val="FF0000"/>
                  </a:solidFill>
                  <a:latin typeface="Arial" panose="020B0604020202020204" pitchFamily="34" charset="0"/>
                  <a:ea typeface="メイリオ" panose="020B0604030504040204" pitchFamily="50" charset="-128"/>
                  <a:cs typeface="Arial" panose="020B0604020202020204" pitchFamily="34" charset="0"/>
                </a:endParaRPr>
              </a:p>
              <a:p>
                <a:pPr>
                  <a:spcBef>
                    <a:spcPts val="600"/>
                  </a:spcBef>
                </a:pPr>
                <a:r>
                  <a:rPr lang="ja-JP" altLang="en-US" dirty="0">
                    <a:latin typeface="Arial" panose="020B0604020202020204" pitchFamily="34" charset="0"/>
                    <a:ea typeface="メイリオ" panose="020B0604030504040204" pitchFamily="50" charset="-128"/>
                    <a:cs typeface="Arial" panose="020B0604020202020204" pitchFamily="34" charset="0"/>
                  </a:rPr>
                  <a:t>　　　 </a:t>
                </a:r>
                <a:r>
                  <a:rPr lang="ja-JP" altLang="en-US" b="1" dirty="0">
                    <a:solidFill>
                      <a:srgbClr val="FF6600"/>
                    </a:solidFill>
                    <a:latin typeface="Arial" panose="020B0604020202020204" pitchFamily="34" charset="0"/>
                    <a:ea typeface="メイリオ" panose="020B0604030504040204" pitchFamily="50" charset="-128"/>
                    <a:cs typeface="Arial" panose="020B0604020202020204" pitchFamily="34" charset="0"/>
                  </a:rPr>
                  <a:t>「等価線量 （</a:t>
                </a:r>
                <a:r>
                  <a:rPr lang="en-US" altLang="ja-JP" b="1" dirty="0" err="1">
                    <a:solidFill>
                      <a:srgbClr val="FF6600"/>
                    </a:solidFill>
                    <a:latin typeface="Arial" panose="020B0604020202020204" pitchFamily="34" charset="0"/>
                    <a:ea typeface="メイリオ" panose="020B0604030504040204" pitchFamily="50" charset="-128"/>
                    <a:cs typeface="Arial" panose="020B0604020202020204" pitchFamily="34" charset="0"/>
                  </a:rPr>
                  <a:t>Sv</a:t>
                </a:r>
                <a:r>
                  <a:rPr lang="ja-JP" altLang="en-US" b="1" dirty="0">
                    <a:solidFill>
                      <a:srgbClr val="FF6600"/>
                    </a:solidFill>
                    <a:latin typeface="Arial" panose="020B0604020202020204" pitchFamily="34" charset="0"/>
                    <a:ea typeface="メイリオ" panose="020B0604030504040204" pitchFamily="50" charset="-128"/>
                    <a:cs typeface="Arial" panose="020B0604020202020204" pitchFamily="34" charset="0"/>
                  </a:rPr>
                  <a:t>）</a:t>
                </a:r>
                <a14:m>
                  <m:oMath xmlns:m="http://schemas.openxmlformats.org/officeDocument/2006/math">
                    <m:r>
                      <a:rPr lang="en-US" altLang="ja-JP" b="1" i="1">
                        <a:solidFill>
                          <a:srgbClr val="FF6600"/>
                        </a:solidFill>
                        <a:latin typeface="Cambria Math"/>
                        <a:ea typeface="Cambria Math"/>
                        <a:cs typeface="Arial" pitchFamily="34" charset="0"/>
                      </a:rPr>
                      <m:t>×</m:t>
                    </m:r>
                  </m:oMath>
                </a14:m>
                <a:r>
                  <a:rPr lang="ja-JP" altLang="en-US" b="1" dirty="0">
                    <a:solidFill>
                      <a:srgbClr val="FF6600"/>
                    </a:solidFill>
                    <a:latin typeface="Arial" panose="020B0604020202020204" pitchFamily="34" charset="0"/>
                    <a:ea typeface="メイリオ" panose="020B0604030504040204" pitchFamily="50" charset="-128"/>
                    <a:cs typeface="Arial" panose="020B0604020202020204" pitchFamily="34" charset="0"/>
                  </a:rPr>
                  <a:t> 組織加重係数」の総和</a:t>
                </a:r>
                <a:endParaRPr kumimoji="1" lang="ja-JP" altLang="en-US" b="1" dirty="0">
                  <a:latin typeface="Arial" panose="020B0604020202020204" pitchFamily="34" charset="0"/>
                  <a:ea typeface="メイリオ" panose="020B0604030504040204" pitchFamily="50" charset="-128"/>
                  <a:cs typeface="Arial" panose="020B0604020202020204" pitchFamily="34" charset="0"/>
                </a:endParaRPr>
              </a:p>
            </p:txBody>
          </p:sp>
        </mc:Choice>
        <mc:Fallback xmlns="">
          <p:sp>
            <p:nvSpPr>
              <p:cNvPr id="14" name="テキスト ボックス 13">
                <a:extLst>
                  <a:ext uri="{FF2B5EF4-FFF2-40B4-BE49-F238E27FC236}">
                    <a16:creationId xmlns:a16="http://schemas.microsoft.com/office/drawing/2014/main" id="{6064FC4F-9BD7-2731-0D7D-07E7DB927C2C}"/>
                  </a:ext>
                </a:extLst>
              </p:cNvPr>
              <p:cNvSpPr txBox="1">
                <a:spLocks noRot="1" noChangeAspect="1" noMove="1" noResize="1" noEditPoints="1" noAdjustHandles="1" noChangeArrowheads="1" noChangeShapeType="1" noTextEdit="1"/>
              </p:cNvSpPr>
              <p:nvPr/>
            </p:nvSpPr>
            <p:spPr>
              <a:xfrm>
                <a:off x="184965" y="2031477"/>
                <a:ext cx="5724644" cy="1000274"/>
              </a:xfrm>
              <a:prstGeom prst="rect">
                <a:avLst/>
              </a:prstGeom>
              <a:blipFill>
                <a:blip r:embed="rId2"/>
                <a:stretch>
                  <a:fillRect l="-852" t="-1829" r="-319" b="-10366"/>
                </a:stretch>
              </a:blipFill>
            </p:spPr>
            <p:txBody>
              <a:bodyPr/>
              <a:lstStyle/>
              <a:p>
                <a:r>
                  <a:rPr lang="ja-JP" altLang="en-US">
                    <a:noFill/>
                  </a:rPr>
                  <a:t> </a:t>
                </a:r>
              </a:p>
            </p:txBody>
          </p:sp>
        </mc:Fallback>
      </mc:AlternateContent>
      <p:graphicFrame>
        <p:nvGraphicFramePr>
          <p:cNvPr id="16" name="表 15"/>
          <p:cNvGraphicFramePr>
            <a:graphicFrameLocks noGrp="1"/>
          </p:cNvGraphicFramePr>
          <p:nvPr>
            <p:extLst>
              <p:ext uri="{D42A27DB-BD31-4B8C-83A1-F6EECF244321}">
                <p14:modId xmlns:p14="http://schemas.microsoft.com/office/powerpoint/2010/main" val="375242087"/>
              </p:ext>
            </p:extLst>
          </p:nvPr>
        </p:nvGraphicFramePr>
        <p:xfrm>
          <a:off x="6457642" y="1347560"/>
          <a:ext cx="2593993" cy="2468880"/>
        </p:xfrm>
        <a:graphic>
          <a:graphicData uri="http://schemas.openxmlformats.org/drawingml/2006/table">
            <a:tbl>
              <a:tblPr firstRow="1" bandRow="1">
                <a:tableStyleId>{073A0DAA-6AF3-43AB-8588-CEC1D06C72B9}</a:tableStyleId>
              </a:tblPr>
              <a:tblGrid>
                <a:gridCol w="1310140">
                  <a:extLst>
                    <a:ext uri="{9D8B030D-6E8A-4147-A177-3AD203B41FA5}">
                      <a16:colId xmlns:a16="http://schemas.microsoft.com/office/drawing/2014/main" val="20000"/>
                    </a:ext>
                  </a:extLst>
                </a:gridCol>
                <a:gridCol w="1283853">
                  <a:extLst>
                    <a:ext uri="{9D8B030D-6E8A-4147-A177-3AD203B41FA5}">
                      <a16:colId xmlns:a16="http://schemas.microsoft.com/office/drawing/2014/main" val="20001"/>
                    </a:ext>
                  </a:extLst>
                </a:gridCol>
              </a:tblGrid>
              <a:tr h="241045">
                <a:tc>
                  <a:txBody>
                    <a:bodyPr/>
                    <a:lstStyle/>
                    <a:p>
                      <a:pPr algn="ctr"/>
                      <a:r>
                        <a:rPr kumimoji="1" lang="ja-JP" altLang="en-US" sz="1200" b="0" baseline="0" dirty="0">
                          <a:solidFill>
                            <a:schemeClr val="tx1"/>
                          </a:solidFill>
                          <a:latin typeface="Arial" pitchFamily="34" charset="0"/>
                          <a:ea typeface="メイリオ" pitchFamily="50" charset="-128"/>
                        </a:rPr>
                        <a:t>組織、臓器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kumimoji="1" lang="ja-JP" altLang="en-US" sz="1200" b="0" baseline="0" dirty="0">
                          <a:solidFill>
                            <a:schemeClr val="tx1"/>
                          </a:solidFill>
                          <a:latin typeface="Arial" pitchFamily="34" charset="0"/>
                          <a:ea typeface="メイリオ" pitchFamily="50" charset="-128"/>
                        </a:rPr>
                        <a:t>組織加重係数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0"/>
                  </a:ext>
                </a:extLst>
              </a:tr>
              <a:tr h="430438">
                <a:tc>
                  <a:txBody>
                    <a:bodyPr/>
                    <a:lstStyle/>
                    <a:p>
                      <a:pPr algn="ctr"/>
                      <a:r>
                        <a:rPr kumimoji="1" lang="ja-JP" altLang="en-US" sz="1200" baseline="0" dirty="0">
                          <a:solidFill>
                            <a:schemeClr val="tx1"/>
                          </a:solidFill>
                          <a:latin typeface="Arial" pitchFamily="34" charset="0"/>
                          <a:ea typeface="メイリオ" pitchFamily="50" charset="-128"/>
                        </a:rPr>
                        <a:t>肺、胃、結腸、乳房、赤色骨髄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aseline="0" dirty="0">
                          <a:solidFill>
                            <a:schemeClr val="tx1"/>
                          </a:solidFill>
                          <a:latin typeface="Arial" pitchFamily="34" charset="0"/>
                          <a:ea typeface="メイリオ" pitchFamily="50" charset="-128"/>
                        </a:rPr>
                        <a:t>0.12</a:t>
                      </a:r>
                      <a:endParaRPr kumimoji="1" lang="ja-JP" altLang="en-US" sz="1200" baseline="0" dirty="0">
                        <a:solidFill>
                          <a:schemeClr val="tx1"/>
                        </a:solidFill>
                        <a:latin typeface="Arial" pitchFamily="34" charset="0"/>
                        <a:ea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410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メイリオ" panose="020B0604030504040204" pitchFamily="50" charset="-128"/>
                          <a:ea typeface="メイリオ" panose="020B0604030504040204" pitchFamily="50" charset="-128"/>
                        </a:rPr>
                        <a:t>生殖腺</a:t>
                      </a:r>
                      <a:endParaRPr lang="en-US" altLang="ja-JP" sz="12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solidFill>
                          <a:latin typeface="Arial" pitchFamily="34" charset="0"/>
                          <a:cs typeface="Arial" pitchFamily="34" charset="0"/>
                        </a:rPr>
                        <a:t>0.08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304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メイリオ" pitchFamily="50" charset="-128"/>
                          <a:ea typeface="メイリオ" pitchFamily="50" charset="-128"/>
                          <a:cs typeface="メイリオ" pitchFamily="50" charset="-128"/>
                        </a:rPr>
                        <a:t>甲状腺、食道、肝臓、膀胱</a:t>
                      </a:r>
                      <a:endParaRPr lang="en-US" altLang="ja-JP" sz="1200" dirty="0">
                        <a:solidFill>
                          <a:schemeClr val="tx1"/>
                        </a:solidFill>
                        <a:latin typeface="メイリオ" pitchFamily="50" charset="-128"/>
                        <a:ea typeface="メイリオ" pitchFamily="50" charset="-128"/>
                        <a:cs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200" baseline="0" dirty="0">
                          <a:solidFill>
                            <a:schemeClr val="tx1"/>
                          </a:solidFill>
                          <a:latin typeface="Arial" pitchFamily="34" charset="0"/>
                          <a:ea typeface="メイリオ" pitchFamily="50" charset="-128"/>
                        </a:rPr>
                        <a:t>0.04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30438">
                <a:tc>
                  <a:txBody>
                    <a:bodyPr/>
                    <a:lstStyle/>
                    <a:p>
                      <a:pPr algn="ctr"/>
                      <a:r>
                        <a:rPr kumimoji="1" lang="ja-JP" altLang="en-US" sz="1200" baseline="0" dirty="0">
                          <a:solidFill>
                            <a:schemeClr val="tx1"/>
                          </a:solidFill>
                          <a:latin typeface="メイリオ" panose="020B0604030504040204" pitchFamily="50" charset="-128"/>
                          <a:ea typeface="メイリオ" panose="020B0604030504040204" pitchFamily="50" charset="-128"/>
                        </a:rPr>
                        <a:t>脳、唾液腺、</a:t>
                      </a:r>
                      <a:endParaRPr kumimoji="1" lang="en-US" altLang="ja-JP" sz="1200" baseline="0"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baseline="0" dirty="0">
                          <a:solidFill>
                            <a:schemeClr val="tx1"/>
                          </a:solidFill>
                          <a:latin typeface="メイリオ" panose="020B0604030504040204" pitchFamily="50" charset="-128"/>
                          <a:ea typeface="メイリオ" panose="020B0604030504040204" pitchFamily="50" charset="-128"/>
                        </a:rPr>
                        <a:t>皮膚、骨表面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200" baseline="0" dirty="0">
                          <a:solidFill>
                            <a:schemeClr val="tx1"/>
                          </a:solidFill>
                          <a:latin typeface="Arial" pitchFamily="34" charset="0"/>
                          <a:ea typeface="メイリオ" pitchFamily="50" charset="-128"/>
                        </a:rPr>
                        <a:t>0.01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41045">
                <a:tc>
                  <a:txBody>
                    <a:bodyPr/>
                    <a:lstStyle/>
                    <a:p>
                      <a:pPr algn="ctr"/>
                      <a:r>
                        <a:rPr kumimoji="1" lang="ja-JP" altLang="en-US" sz="1200" baseline="0" dirty="0">
                          <a:solidFill>
                            <a:schemeClr val="tx1"/>
                          </a:solidFill>
                          <a:latin typeface="メイリオ" panose="020B0604030504040204" pitchFamily="50" charset="-128"/>
                          <a:ea typeface="メイリオ" panose="020B0604030504040204" pitchFamily="50" charset="-128"/>
                        </a:rPr>
                        <a:t>その他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aseline="0" dirty="0">
                          <a:solidFill>
                            <a:schemeClr val="tx1"/>
                          </a:solidFill>
                          <a:latin typeface="Arial" pitchFamily="34" charset="0"/>
                          <a:ea typeface="メイリオ" pitchFamily="50" charset="-128"/>
                        </a:rPr>
                        <a:t>0.12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41045">
                <a:tc>
                  <a:txBody>
                    <a:bodyPr/>
                    <a:lstStyle/>
                    <a:p>
                      <a:pPr algn="ctr"/>
                      <a:r>
                        <a:rPr kumimoji="1" lang="ja-JP" altLang="en-US" sz="1200" baseline="0" dirty="0">
                          <a:solidFill>
                            <a:schemeClr val="tx1"/>
                          </a:solidFill>
                          <a:latin typeface="メイリオ" panose="020B0604030504040204" pitchFamily="50" charset="-128"/>
                          <a:ea typeface="メイリオ" panose="020B0604030504040204" pitchFamily="50" charset="-128"/>
                        </a:rPr>
                        <a:t>総和（全身）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aseline="0" dirty="0">
                          <a:solidFill>
                            <a:schemeClr val="tx1"/>
                          </a:solidFill>
                          <a:latin typeface="Arial" pitchFamily="34" charset="0"/>
                          <a:ea typeface="メイリオ" pitchFamily="50" charset="-128"/>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476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iterate type="lt">
                                    <p:tmAbs val="300"/>
                                  </p:iterate>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5"/>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7F55891-9CF5-5021-44B6-701D8ABD2B2C}"/>
              </a:ext>
            </a:extLst>
          </p:cNvPr>
          <p:cNvSpPr txBox="1"/>
          <p:nvPr/>
        </p:nvSpPr>
        <p:spPr>
          <a:xfrm>
            <a:off x="113121" y="169682"/>
            <a:ext cx="3570208" cy="461665"/>
          </a:xfrm>
          <a:prstGeom prst="rect">
            <a:avLst/>
          </a:prstGeom>
          <a:noFill/>
        </p:spPr>
        <p:txBody>
          <a:bodyPr wrap="none" rtlCol="0">
            <a:spAutoFit/>
          </a:bodyPr>
          <a:lstStyle/>
          <a:p>
            <a:r>
              <a:rPr lang="ja-JP" altLang="en-US" sz="2400" u="sng" dirty="0">
                <a:latin typeface="Arial" panose="020B0604020202020204" pitchFamily="34" charset="0"/>
                <a:ea typeface="メイリオ" panose="020B0604030504040204" pitchFamily="50" charset="-128"/>
                <a:cs typeface="Arial" panose="020B0604020202020204" pitchFamily="34" charset="0"/>
              </a:rPr>
              <a:t>②放射線の人体への影響</a:t>
            </a:r>
            <a:endParaRPr lang="en-US" altLang="ja-JP" sz="2400" u="sng" dirty="0">
              <a:latin typeface="Arial" panose="020B0604020202020204" pitchFamily="34" charset="0"/>
              <a:ea typeface="メイリオ" panose="020B0604030504040204" pitchFamily="50" charset="-128"/>
              <a:cs typeface="Arial" panose="020B0604020202020204" pitchFamily="34" charset="0"/>
            </a:endParaRPr>
          </a:p>
        </p:txBody>
      </p:sp>
      <p:cxnSp>
        <p:nvCxnSpPr>
          <p:cNvPr id="4" name="直線コネクタ 3">
            <a:extLst>
              <a:ext uri="{FF2B5EF4-FFF2-40B4-BE49-F238E27FC236}">
                <a16:creationId xmlns:a16="http://schemas.microsoft.com/office/drawing/2014/main" id="{FFC250D3-4AEB-3AC7-2CA7-E8B8B4267B95}"/>
              </a:ext>
            </a:extLst>
          </p:cNvPr>
          <p:cNvCxnSpPr/>
          <p:nvPr/>
        </p:nvCxnSpPr>
        <p:spPr>
          <a:xfrm>
            <a:off x="0" y="5203882"/>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テキスト ボックス 4">
            <a:extLst>
              <a:ext uri="{FF2B5EF4-FFF2-40B4-BE49-F238E27FC236}">
                <a16:creationId xmlns:a16="http://schemas.microsoft.com/office/drawing/2014/main" id="{1A983302-4463-18FC-BDB3-BC013A1300AE}"/>
              </a:ext>
            </a:extLst>
          </p:cNvPr>
          <p:cNvSpPr txBox="1"/>
          <p:nvPr/>
        </p:nvSpPr>
        <p:spPr>
          <a:xfrm>
            <a:off x="0" y="4855898"/>
            <a:ext cx="543739" cy="388568"/>
          </a:xfrm>
          <a:prstGeom prst="rect">
            <a:avLst/>
          </a:prstGeom>
          <a:noFill/>
        </p:spPr>
        <p:txBody>
          <a:bodyPr wrap="none" rtlCol="0">
            <a:spAutoFit/>
          </a:bodyPr>
          <a:lstStyle/>
          <a:p>
            <a:pPr>
              <a:lnSpc>
                <a:spcPct val="150000"/>
              </a:lnSpc>
            </a:pPr>
            <a:r>
              <a:rPr lang="ja-JP" altLang="en-US" sz="1400" dirty="0">
                <a:latin typeface="Arial" panose="020B0604020202020204" pitchFamily="34" charset="0"/>
                <a:ea typeface="メイリオ" panose="020B0604030504040204" pitchFamily="50" charset="-128"/>
                <a:cs typeface="Arial" panose="020B0604020202020204" pitchFamily="34" charset="0"/>
              </a:rPr>
              <a:t>解説</a:t>
            </a:r>
            <a:endParaRPr lang="en-US" altLang="ja-JP" sz="1400" dirty="0">
              <a:latin typeface="Arial" panose="020B0604020202020204" pitchFamily="34" charset="0"/>
              <a:ea typeface="メイリオ" panose="020B0604030504040204" pitchFamily="50" charset="-128"/>
              <a:cs typeface="Arial" panose="020B0604020202020204" pitchFamily="34" charset="0"/>
            </a:endParaRPr>
          </a:p>
        </p:txBody>
      </p:sp>
      <p:sp>
        <p:nvSpPr>
          <p:cNvPr id="6" name="テキスト ボックス 5">
            <a:extLst>
              <a:ext uri="{FF2B5EF4-FFF2-40B4-BE49-F238E27FC236}">
                <a16:creationId xmlns:a16="http://schemas.microsoft.com/office/drawing/2014/main" id="{A9A77259-4E11-20C0-58D7-9BE90F1038F9}"/>
              </a:ext>
            </a:extLst>
          </p:cNvPr>
          <p:cNvSpPr txBox="1"/>
          <p:nvPr/>
        </p:nvSpPr>
        <p:spPr>
          <a:xfrm>
            <a:off x="84841" y="5232166"/>
            <a:ext cx="8974317" cy="1600438"/>
          </a:xfrm>
          <a:prstGeom prst="rect">
            <a:avLst/>
          </a:prstGeom>
          <a:noFill/>
        </p:spPr>
        <p:txBody>
          <a:bodyPr wrap="square" rtlCol="0">
            <a:spAutoFit/>
          </a:bodyPr>
          <a:lstStyle/>
          <a:p>
            <a:r>
              <a:rPr lang="ja-JP" altLang="en-US" sz="1400" dirty="0">
                <a:latin typeface="Arial" panose="020B0604020202020204" pitchFamily="34" charset="0"/>
                <a:ea typeface="メイリオ" pitchFamily="50" charset="-128"/>
                <a:cs typeface="Arial" panose="020B0604020202020204" pitchFamily="34" charset="0"/>
              </a:rPr>
              <a:t>ここでは放射線の人体への影響について少し勉強したいと思います。</a:t>
            </a:r>
            <a:endParaRPr lang="en-US" altLang="ja-JP" sz="1400" dirty="0">
              <a:latin typeface="Arial" panose="020B0604020202020204" pitchFamily="34" charset="0"/>
              <a:ea typeface="メイリオ" panose="020B0604030504040204" pitchFamily="50" charset="-128"/>
              <a:cs typeface="Arial" panose="020B0604020202020204" pitchFamily="34" charset="0"/>
            </a:endParaRPr>
          </a:p>
          <a:p>
            <a:r>
              <a:rPr lang="en-US" altLang="ja-JP" sz="1400" dirty="0">
                <a:latin typeface="Arial" panose="020B0604020202020204" pitchFamily="34" charset="0"/>
                <a:ea typeface="メイリオ" panose="020B0604030504040204" pitchFamily="50" charset="-128"/>
                <a:cs typeface="Arial" panose="020B0604020202020204" pitchFamily="34" charset="0"/>
              </a:rPr>
              <a:t>Table</a:t>
            </a:r>
            <a:r>
              <a:rPr lang="ja-JP" altLang="en-US" sz="1400" dirty="0">
                <a:latin typeface="Arial" panose="020B0604020202020204" pitchFamily="34" charset="0"/>
                <a:ea typeface="メイリオ" panose="020B0604030504040204" pitchFamily="50" charset="-128"/>
                <a:cs typeface="Arial" panose="020B0604020202020204" pitchFamily="34" charset="0"/>
              </a:rPr>
              <a:t>には</a:t>
            </a:r>
            <a:r>
              <a:rPr lang="en-US" altLang="ja-JP" sz="1400" dirty="0">
                <a:latin typeface="Arial" panose="020B0604020202020204" pitchFamily="34" charset="0"/>
                <a:ea typeface="メイリオ" panose="020B0604030504040204" pitchFamily="50" charset="-128"/>
                <a:cs typeface="Arial" panose="020B0604020202020204" pitchFamily="34" charset="0"/>
              </a:rPr>
              <a:t>γ</a:t>
            </a:r>
            <a:r>
              <a:rPr lang="ja-JP" altLang="en-US" sz="1400" dirty="0">
                <a:latin typeface="Arial" panose="020B0604020202020204" pitchFamily="34" charset="0"/>
                <a:ea typeface="メイリオ" panose="020B0604030504040204" pitchFamily="50" charset="-128"/>
                <a:cs typeface="Arial" panose="020B0604020202020204" pitchFamily="34" charset="0"/>
              </a:rPr>
              <a:t>線を全身被ばくした際の急性放射線症候群の症例を示しています。</a:t>
            </a:r>
            <a:endParaRPr lang="en-US" altLang="ja-JP" sz="1400" dirty="0">
              <a:latin typeface="Arial" panose="020B0604020202020204" pitchFamily="34" charset="0"/>
              <a:ea typeface="メイリオ" panose="020B0604030504040204" pitchFamily="50" charset="-128"/>
              <a:cs typeface="Arial" panose="020B0604020202020204" pitchFamily="34" charset="0"/>
            </a:endParaRPr>
          </a:p>
          <a:p>
            <a:r>
              <a:rPr lang="en-US" altLang="ja-JP" sz="1400" dirty="0">
                <a:latin typeface="Arial" panose="020B0604020202020204" pitchFamily="34" charset="0"/>
                <a:ea typeface="メイリオ" panose="020B0604030504040204" pitchFamily="50" charset="-128"/>
                <a:cs typeface="Arial" panose="020B0604020202020204" pitchFamily="34" charset="0"/>
              </a:rPr>
              <a:t>0.25 Gy</a:t>
            </a:r>
            <a:r>
              <a:rPr lang="ja-JP" altLang="en-US" sz="1400" dirty="0">
                <a:latin typeface="Arial" panose="020B0604020202020204" pitchFamily="34" charset="0"/>
                <a:ea typeface="メイリオ" panose="020B0604030504040204" pitchFamily="50" charset="-128"/>
                <a:cs typeface="Arial" panose="020B0604020202020204" pitchFamily="34" charset="0"/>
              </a:rPr>
              <a:t>以下の被ばくではほとんど臨床的症状はありませんが、</a:t>
            </a:r>
            <a:r>
              <a:rPr lang="en-US" altLang="ja-JP" sz="1400" dirty="0">
                <a:latin typeface="Arial" panose="020B0604020202020204" pitchFamily="34" charset="0"/>
                <a:ea typeface="メイリオ" panose="020B0604030504040204" pitchFamily="50" charset="-128"/>
                <a:cs typeface="Arial" panose="020B0604020202020204" pitchFamily="34" charset="0"/>
              </a:rPr>
              <a:t>0.5</a:t>
            </a:r>
            <a:r>
              <a:rPr lang="ja-JP" altLang="en-US" sz="1400" dirty="0">
                <a:latin typeface="Arial" panose="020B0604020202020204" pitchFamily="34" charset="0"/>
                <a:ea typeface="メイリオ" panose="020B0604030504040204" pitchFamily="50" charset="-128"/>
                <a:cs typeface="Arial" panose="020B0604020202020204" pitchFamily="34" charset="0"/>
              </a:rPr>
              <a:t> </a:t>
            </a:r>
            <a:r>
              <a:rPr lang="en-US" altLang="ja-JP" sz="1400" dirty="0">
                <a:latin typeface="Arial" panose="020B0604020202020204" pitchFamily="34" charset="0"/>
                <a:ea typeface="メイリオ" panose="020B0604030504040204" pitchFamily="50" charset="-128"/>
                <a:cs typeface="Arial" panose="020B0604020202020204" pitchFamily="34" charset="0"/>
              </a:rPr>
              <a:t>Gy</a:t>
            </a:r>
            <a:r>
              <a:rPr lang="ja-JP" altLang="en-US" sz="1400" dirty="0">
                <a:latin typeface="Arial" panose="020B0604020202020204" pitchFamily="34" charset="0"/>
                <a:ea typeface="メイリオ" panose="020B0604030504040204" pitchFamily="50" charset="-128"/>
                <a:cs typeface="Arial" panose="020B0604020202020204" pitchFamily="34" charset="0"/>
              </a:rPr>
              <a:t>の被ばくで白血球の一時的減少が見られます。</a:t>
            </a:r>
            <a:r>
              <a:rPr lang="en-US" altLang="ja-JP" sz="1400" dirty="0">
                <a:latin typeface="Arial" panose="020B0604020202020204" pitchFamily="34" charset="0"/>
                <a:ea typeface="メイリオ" panose="020B0604030504040204" pitchFamily="50" charset="-128"/>
                <a:cs typeface="Arial" panose="020B0604020202020204" pitchFamily="34" charset="0"/>
              </a:rPr>
              <a:t>1</a:t>
            </a:r>
            <a:r>
              <a:rPr lang="ja-JP" altLang="en-US" sz="1400" dirty="0">
                <a:latin typeface="Arial" panose="020B0604020202020204" pitchFamily="34" charset="0"/>
                <a:ea typeface="メイリオ" panose="020B0604030504040204" pitchFamily="50" charset="-128"/>
                <a:cs typeface="Arial" panose="020B0604020202020204" pitchFamily="34" charset="0"/>
              </a:rPr>
              <a:t>～</a:t>
            </a:r>
            <a:r>
              <a:rPr lang="en-US" altLang="ja-JP" sz="1400" dirty="0">
                <a:latin typeface="Arial" panose="020B0604020202020204" pitchFamily="34" charset="0"/>
                <a:ea typeface="メイリオ" panose="020B0604030504040204" pitchFamily="50" charset="-128"/>
                <a:cs typeface="Arial" panose="020B0604020202020204" pitchFamily="34" charset="0"/>
              </a:rPr>
              <a:t>1.5 Gy</a:t>
            </a:r>
            <a:r>
              <a:rPr lang="ja-JP" altLang="en-US" sz="1400" dirty="0">
                <a:latin typeface="Arial" panose="020B0604020202020204" pitchFamily="34" charset="0"/>
                <a:ea typeface="メイリオ" panose="020B0604030504040204" pitchFamily="50" charset="-128"/>
                <a:cs typeface="Arial" panose="020B0604020202020204" pitchFamily="34" charset="0"/>
              </a:rPr>
              <a:t>では吐き気や嘔吐が現れるようになり、</a:t>
            </a:r>
            <a:r>
              <a:rPr lang="en-US" altLang="ja-JP" sz="1400" dirty="0">
                <a:latin typeface="Arial" panose="020B0604020202020204" pitchFamily="34" charset="0"/>
                <a:ea typeface="メイリオ" panose="020B0604030504040204" pitchFamily="50" charset="-128"/>
                <a:cs typeface="Arial" panose="020B0604020202020204" pitchFamily="34" charset="0"/>
              </a:rPr>
              <a:t>2</a:t>
            </a:r>
            <a:r>
              <a:rPr lang="ja-JP" altLang="en-US" sz="1400" dirty="0">
                <a:latin typeface="Arial" panose="020B0604020202020204" pitchFamily="34" charset="0"/>
                <a:ea typeface="メイリオ" panose="020B0604030504040204" pitchFamily="50" charset="-128"/>
                <a:cs typeface="Arial" panose="020B0604020202020204" pitchFamily="34" charset="0"/>
              </a:rPr>
              <a:t>～</a:t>
            </a:r>
            <a:r>
              <a:rPr lang="en-US" altLang="ja-JP" sz="1400" dirty="0">
                <a:latin typeface="Arial" panose="020B0604020202020204" pitchFamily="34" charset="0"/>
                <a:ea typeface="メイリオ" panose="020B0604030504040204" pitchFamily="50" charset="-128"/>
                <a:cs typeface="Arial" panose="020B0604020202020204" pitchFamily="34" charset="0"/>
              </a:rPr>
              <a:t>6 Gy</a:t>
            </a:r>
            <a:r>
              <a:rPr lang="ja-JP" altLang="en-US" sz="1400" dirty="0">
                <a:latin typeface="Arial" panose="020B0604020202020204" pitchFamily="34" charset="0"/>
                <a:ea typeface="メイリオ" panose="020B0604030504040204" pitchFamily="50" charset="-128"/>
                <a:cs typeface="Arial" panose="020B0604020202020204" pitchFamily="34" charset="0"/>
              </a:rPr>
              <a:t>で骨髄死が起こり、血液の産生に影響が出ます。</a:t>
            </a:r>
            <a:r>
              <a:rPr lang="en-US" altLang="ja-JP" sz="1400" dirty="0">
                <a:latin typeface="Arial" panose="020B0604020202020204" pitchFamily="34" charset="0"/>
                <a:ea typeface="メイリオ" panose="020B0604030504040204" pitchFamily="50" charset="-128"/>
                <a:cs typeface="Arial" panose="020B0604020202020204" pitchFamily="34" charset="0"/>
              </a:rPr>
              <a:t>3 Gy</a:t>
            </a:r>
            <a:r>
              <a:rPr lang="ja-JP" altLang="en-US" sz="1400" dirty="0">
                <a:latin typeface="Arial" panose="020B0604020202020204" pitchFamily="34" charset="0"/>
                <a:ea typeface="メイリオ" panose="020B0604030504040204" pitchFamily="50" charset="-128"/>
                <a:cs typeface="Arial" panose="020B0604020202020204" pitchFamily="34" charset="0"/>
              </a:rPr>
              <a:t>以上で一時的脱毛が起こり、</a:t>
            </a:r>
            <a:r>
              <a:rPr lang="en-US" altLang="ja-JP" sz="1400" dirty="0">
                <a:latin typeface="Arial" panose="020B0604020202020204" pitchFamily="34" charset="0"/>
                <a:ea typeface="メイリオ" panose="020B0604030504040204" pitchFamily="50" charset="-128"/>
                <a:cs typeface="Arial" panose="020B0604020202020204" pitchFamily="34" charset="0"/>
              </a:rPr>
              <a:t>8 Gy</a:t>
            </a:r>
            <a:r>
              <a:rPr lang="ja-JP" altLang="en-US" sz="1400" dirty="0">
                <a:latin typeface="Arial" panose="020B0604020202020204" pitchFamily="34" charset="0"/>
                <a:ea typeface="メイリオ" panose="020B0604030504040204" pitchFamily="50" charset="-128"/>
                <a:cs typeface="Arial" panose="020B0604020202020204" pitchFamily="34" charset="0"/>
              </a:rPr>
              <a:t>以上で腸管死が起こります。死亡率が</a:t>
            </a:r>
            <a:r>
              <a:rPr lang="en-US" altLang="ja-JP" sz="1400" dirty="0">
                <a:latin typeface="Arial" panose="020B0604020202020204" pitchFamily="34" charset="0"/>
                <a:ea typeface="メイリオ" panose="020B0604030504040204" pitchFamily="50" charset="-128"/>
                <a:cs typeface="Arial" panose="020B0604020202020204" pitchFamily="34" charset="0"/>
              </a:rPr>
              <a:t>50%</a:t>
            </a:r>
            <a:r>
              <a:rPr lang="ja-JP" altLang="en-US" sz="1400" dirty="0">
                <a:latin typeface="Arial" panose="020B0604020202020204" pitchFamily="34" charset="0"/>
                <a:ea typeface="メイリオ" panose="020B0604030504040204" pitchFamily="50" charset="-128"/>
                <a:cs typeface="Arial" panose="020B0604020202020204" pitchFamily="34" charset="0"/>
              </a:rPr>
              <a:t>になるのは</a:t>
            </a:r>
            <a:r>
              <a:rPr lang="en-US" altLang="ja-JP" sz="1400" dirty="0">
                <a:latin typeface="Arial" panose="020B0604020202020204" pitchFamily="34" charset="0"/>
                <a:ea typeface="メイリオ" panose="020B0604030504040204" pitchFamily="50" charset="-128"/>
                <a:cs typeface="Arial" panose="020B0604020202020204" pitchFamily="34" charset="0"/>
              </a:rPr>
              <a:t>4 Gy</a:t>
            </a:r>
            <a:r>
              <a:rPr lang="ja-JP" altLang="en-US" sz="1400" dirty="0">
                <a:latin typeface="Arial" panose="020B0604020202020204" pitchFamily="34" charset="0"/>
                <a:ea typeface="メイリオ" panose="020B0604030504040204" pitchFamily="50" charset="-128"/>
                <a:cs typeface="Arial" panose="020B0604020202020204" pitchFamily="34" charset="0"/>
              </a:rPr>
              <a:t>と言われています。広島原爆での黒い雨を浴びた場合には、</a:t>
            </a:r>
            <a:r>
              <a:rPr lang="en-US" altLang="ja-JP" sz="1400" dirty="0">
                <a:latin typeface="Arial" panose="020B0604020202020204" pitchFamily="34" charset="0"/>
                <a:ea typeface="メイリオ" panose="020B0604030504040204" pitchFamily="50" charset="-128"/>
                <a:cs typeface="Arial" panose="020B0604020202020204" pitchFamily="34" charset="0"/>
              </a:rPr>
              <a:t>3 Gy</a:t>
            </a:r>
            <a:r>
              <a:rPr lang="ja-JP" altLang="en-US" sz="1400" dirty="0">
                <a:latin typeface="Arial" panose="020B0604020202020204" pitchFamily="34" charset="0"/>
                <a:ea typeface="メイリオ" panose="020B0604030504040204" pitchFamily="50" charset="-128"/>
                <a:cs typeface="Arial" panose="020B0604020202020204" pitchFamily="34" charset="0"/>
              </a:rPr>
              <a:t>程度の被ばくになったと言われており、多くの方が一時的脱毛を起こし、亡くなられています。</a:t>
            </a:r>
            <a:endParaRPr lang="en-US" altLang="ja-JP" sz="1400" dirty="0">
              <a:latin typeface="Arial" panose="020B0604020202020204" pitchFamily="34" charset="0"/>
              <a:ea typeface="メイリオ" pitchFamily="50" charset="-128"/>
              <a:cs typeface="Arial" panose="020B0604020202020204" pitchFamily="34" charset="0"/>
            </a:endParaRPr>
          </a:p>
        </p:txBody>
      </p:sp>
      <p:sp>
        <p:nvSpPr>
          <p:cNvPr id="17" name="Rectangle 13"/>
          <p:cNvSpPr>
            <a:spLocks noChangeArrowheads="1"/>
          </p:cNvSpPr>
          <p:nvPr/>
        </p:nvSpPr>
        <p:spPr bwMode="auto">
          <a:xfrm>
            <a:off x="418951" y="1202496"/>
            <a:ext cx="8494633" cy="3381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50000"/>
              </a:lnSpc>
              <a:spcBef>
                <a:spcPct val="0"/>
              </a:spcBef>
              <a:spcAft>
                <a:spcPct val="0"/>
              </a:spcAft>
              <a:buClrTx/>
              <a:buSzTx/>
              <a:buFontTx/>
              <a:buNone/>
              <a:tabLst/>
            </a:pPr>
            <a:r>
              <a:rPr kumimoji="1" lang="ja-JP" altLang="en-US" b="0" i="0" u="none" strike="noStrike" cap="none" normalizeH="0" baseline="0" dirty="0">
                <a:ln>
                  <a:noFill/>
                </a:ln>
                <a:solidFill>
                  <a:schemeClr val="tx1"/>
                </a:solidFill>
                <a:effectLst/>
                <a:ea typeface="メイリオ" panose="020B0604030504040204" pitchFamily="50" charset="-128"/>
                <a:cs typeface="Arial" panose="020B0604020202020204" pitchFamily="34" charset="0"/>
              </a:rPr>
              <a:t>　線量　　　　　症状</a:t>
            </a:r>
            <a:endParaRPr kumimoji="1" lang="en-US" altLang="ja-JP" b="0" i="0" u="none" strike="noStrike" cap="none" normalizeH="0" baseline="0" dirty="0">
              <a:ln>
                <a:noFill/>
              </a:ln>
              <a:solidFill>
                <a:schemeClr val="tx1"/>
              </a:solidFill>
              <a:effectLst/>
              <a:ea typeface="メイリオ" panose="020B0604030504040204" pitchFamily="50" charset="-128"/>
              <a:cs typeface="Arial" panose="020B0604020202020204" pitchFamily="34" charset="0"/>
            </a:endParaRPr>
          </a:p>
          <a:p>
            <a:pPr marL="0" marR="0" lvl="0" indent="266700" algn="l" defTabSz="914400" rtl="0" eaLnBrk="1" fontAlgn="base" latinLnBrk="0" hangingPunct="1">
              <a:lnSpc>
                <a:spcPct val="150000"/>
              </a:lnSpc>
              <a:spcBef>
                <a:spcPct val="0"/>
              </a:spcBef>
              <a:spcAft>
                <a:spcPct val="0"/>
              </a:spcAft>
              <a:buClrTx/>
              <a:buSzTx/>
              <a:buFontTx/>
              <a:buNone/>
              <a:tabLst/>
            </a:pPr>
            <a:r>
              <a:rPr kumimoji="1" lang="en-US" altLang="ja-JP" b="0" i="0" u="none" strike="noStrike" cap="none" normalizeH="0" baseline="0" dirty="0">
                <a:ln>
                  <a:noFill/>
                </a:ln>
                <a:effectLst/>
                <a:ea typeface="メイリオ" panose="020B0604030504040204" pitchFamily="50" charset="-128"/>
                <a:cs typeface="Arial" panose="020B0604020202020204" pitchFamily="34" charset="0"/>
              </a:rPr>
              <a:t>0.25 </a:t>
            </a:r>
            <a:r>
              <a:rPr kumimoji="1" lang="en-US" altLang="ja-JP" b="0" i="0" u="none" strike="noStrike" cap="none" normalizeH="0" baseline="0" dirty="0" err="1">
                <a:ln>
                  <a:noFill/>
                </a:ln>
                <a:effectLst/>
                <a:ea typeface="メイリオ" panose="020B0604030504040204" pitchFamily="50" charset="-128"/>
                <a:cs typeface="Arial" panose="020B0604020202020204" pitchFamily="34" charset="0"/>
              </a:rPr>
              <a:t>Gy</a:t>
            </a:r>
            <a:r>
              <a:rPr kumimoji="1" lang="ja-JP" altLang="en-US" b="0" i="0" u="none" strike="noStrike" cap="none" normalizeH="0" baseline="0" dirty="0">
                <a:ln>
                  <a:noFill/>
                </a:ln>
                <a:effectLst/>
                <a:ea typeface="メイリオ" panose="020B0604030504040204" pitchFamily="50" charset="-128"/>
                <a:cs typeface="Arial" panose="020B0604020202020204" pitchFamily="34" charset="0"/>
              </a:rPr>
              <a:t>以下</a:t>
            </a:r>
            <a:r>
              <a:rPr kumimoji="1" lang="en-US" altLang="ja-JP" b="0" i="0" u="none" strike="noStrike" cap="none" normalizeH="0" baseline="0" dirty="0">
                <a:ln>
                  <a:noFill/>
                </a:ln>
                <a:effectLst/>
                <a:ea typeface="メイリオ" panose="020B0604030504040204" pitchFamily="50" charset="-128"/>
                <a:cs typeface="Arial" panose="020B0604020202020204" pitchFamily="34" charset="0"/>
              </a:rPr>
              <a:t>	</a:t>
            </a:r>
            <a:r>
              <a:rPr kumimoji="1" lang="ja-JP" altLang="en-US" b="0" i="0" u="none" strike="noStrike" cap="none" normalizeH="0" baseline="0" dirty="0">
                <a:ln>
                  <a:noFill/>
                </a:ln>
                <a:effectLst/>
                <a:ea typeface="メイリオ" panose="020B0604030504040204" pitchFamily="50" charset="-128"/>
                <a:cs typeface="Arial" panose="020B0604020202020204" pitchFamily="34" charset="0"/>
              </a:rPr>
              <a:t>ほとんど臨床的症状なし</a:t>
            </a:r>
          </a:p>
          <a:p>
            <a:pPr marL="0" marR="0" lvl="0" indent="266700" algn="l" defTabSz="914400" rtl="0" eaLnBrk="0" fontAlgn="base" latinLnBrk="0" hangingPunct="0">
              <a:lnSpc>
                <a:spcPct val="150000"/>
              </a:lnSpc>
              <a:spcBef>
                <a:spcPct val="0"/>
              </a:spcBef>
              <a:spcAft>
                <a:spcPct val="0"/>
              </a:spcAft>
              <a:buClrTx/>
              <a:buSzTx/>
              <a:buFontTx/>
              <a:buNone/>
              <a:tabLst/>
            </a:pPr>
            <a:r>
              <a:rPr kumimoji="1" lang="en-US" altLang="ja-JP" b="0" i="0" u="none" strike="noStrike" cap="none" normalizeH="0" baseline="0" dirty="0">
                <a:ln>
                  <a:noFill/>
                </a:ln>
                <a:effectLst/>
                <a:ea typeface="メイリオ" panose="020B0604030504040204" pitchFamily="50" charset="-128"/>
                <a:cs typeface="Arial" panose="020B0604020202020204" pitchFamily="34" charset="0"/>
              </a:rPr>
              <a:t>0.5 Gy	</a:t>
            </a:r>
            <a:r>
              <a:rPr kumimoji="1" lang="ja-JP" altLang="en-US" b="0" i="0" u="none" strike="noStrike" cap="none" normalizeH="0" baseline="0" dirty="0">
                <a:ln>
                  <a:noFill/>
                </a:ln>
                <a:effectLst/>
                <a:ea typeface="メイリオ" panose="020B0604030504040204" pitchFamily="50" charset="-128"/>
                <a:cs typeface="Arial" panose="020B0604020202020204" pitchFamily="34" charset="0"/>
              </a:rPr>
              <a:t>白血球（リンパ球）の一時的減少</a:t>
            </a:r>
          </a:p>
          <a:p>
            <a:pPr marL="0" marR="0" lvl="0" indent="266700" algn="l" defTabSz="914400" rtl="0" eaLnBrk="0" fontAlgn="base" latinLnBrk="0" hangingPunct="0">
              <a:lnSpc>
                <a:spcPct val="150000"/>
              </a:lnSpc>
              <a:spcBef>
                <a:spcPct val="0"/>
              </a:spcBef>
              <a:spcAft>
                <a:spcPct val="0"/>
              </a:spcAft>
              <a:buClrTx/>
              <a:buSzTx/>
              <a:buFontTx/>
              <a:buNone/>
              <a:tabLst/>
            </a:pPr>
            <a:r>
              <a:rPr kumimoji="1" lang="en-US" altLang="ja-JP" b="0" i="0" u="none" strike="noStrike" cap="none" normalizeH="0" baseline="0" dirty="0">
                <a:ln>
                  <a:noFill/>
                </a:ln>
                <a:effectLst/>
                <a:ea typeface="メイリオ" panose="020B0604030504040204" pitchFamily="50" charset="-128"/>
                <a:cs typeface="Arial" panose="020B0604020202020204" pitchFamily="34" charset="0"/>
              </a:rPr>
              <a:t>1</a:t>
            </a:r>
            <a:r>
              <a:rPr kumimoji="1" lang="ja-JP" altLang="en-US" b="0" i="0" u="none" strike="noStrike" cap="none" normalizeH="0" baseline="0" dirty="0">
                <a:ln>
                  <a:noFill/>
                </a:ln>
                <a:effectLst/>
                <a:ea typeface="メイリオ" panose="020B0604030504040204" pitchFamily="50" charset="-128"/>
                <a:cs typeface="Arial" panose="020B0604020202020204" pitchFamily="34" charset="0"/>
              </a:rPr>
              <a:t>～</a:t>
            </a:r>
            <a:r>
              <a:rPr kumimoji="1" lang="en-US" altLang="ja-JP" b="0" i="0" u="none" strike="noStrike" cap="none" normalizeH="0" baseline="0" dirty="0">
                <a:ln>
                  <a:noFill/>
                </a:ln>
                <a:effectLst/>
                <a:ea typeface="メイリオ" panose="020B0604030504040204" pitchFamily="50" charset="-128"/>
                <a:cs typeface="Arial" panose="020B0604020202020204" pitchFamily="34" charset="0"/>
              </a:rPr>
              <a:t>1.5 </a:t>
            </a:r>
            <a:r>
              <a:rPr kumimoji="1" lang="en-US" altLang="ja-JP" b="0" i="0" u="none" strike="noStrike" cap="none" normalizeH="0" baseline="0" dirty="0" err="1">
                <a:ln>
                  <a:noFill/>
                </a:ln>
                <a:effectLst/>
                <a:ea typeface="メイリオ" panose="020B0604030504040204" pitchFamily="50" charset="-128"/>
                <a:cs typeface="Arial" panose="020B0604020202020204" pitchFamily="34" charset="0"/>
              </a:rPr>
              <a:t>Gy</a:t>
            </a:r>
            <a:r>
              <a:rPr kumimoji="1" lang="en-US" altLang="ja-JP" b="0" i="0" u="none" strike="noStrike" cap="none" normalizeH="0" baseline="0" dirty="0">
                <a:ln>
                  <a:noFill/>
                </a:ln>
                <a:effectLst/>
                <a:ea typeface="メイリオ" panose="020B0604030504040204" pitchFamily="50" charset="-128"/>
                <a:cs typeface="Arial" panose="020B0604020202020204" pitchFamily="34" charset="0"/>
              </a:rPr>
              <a:t>	</a:t>
            </a:r>
            <a:r>
              <a:rPr kumimoji="1" lang="ja-JP" altLang="en-US" b="0" i="0" u="none" strike="noStrike" cap="none" normalizeH="0" baseline="0" dirty="0">
                <a:ln>
                  <a:noFill/>
                </a:ln>
                <a:effectLst/>
                <a:ea typeface="メイリオ" panose="020B0604030504040204" pitchFamily="50" charset="-128"/>
                <a:cs typeface="Arial" panose="020B0604020202020204" pitchFamily="34" charset="0"/>
              </a:rPr>
              <a:t>吐き気、嘔吐、全身倦怠、リンパ球の著しい減少</a:t>
            </a:r>
          </a:p>
          <a:p>
            <a:pPr marL="0" marR="0" lvl="0" indent="266700" algn="l" defTabSz="914400" rtl="0" eaLnBrk="0" fontAlgn="base" latinLnBrk="0" hangingPunct="0">
              <a:lnSpc>
                <a:spcPct val="150000"/>
              </a:lnSpc>
              <a:spcBef>
                <a:spcPct val="0"/>
              </a:spcBef>
              <a:spcAft>
                <a:spcPct val="0"/>
              </a:spcAft>
              <a:buClrTx/>
              <a:buSzTx/>
              <a:buFontTx/>
              <a:buNone/>
              <a:tabLst/>
            </a:pPr>
            <a:r>
              <a:rPr kumimoji="1" lang="en-US" altLang="ja-JP" b="0" i="0" u="none" strike="noStrike" cap="none" normalizeH="0" baseline="0" dirty="0">
                <a:ln>
                  <a:noFill/>
                </a:ln>
                <a:effectLst/>
                <a:ea typeface="メイリオ" panose="020B0604030504040204" pitchFamily="50" charset="-128"/>
                <a:cs typeface="Arial" panose="020B0604020202020204" pitchFamily="34" charset="0"/>
              </a:rPr>
              <a:t>2</a:t>
            </a:r>
            <a:r>
              <a:rPr kumimoji="1" lang="ja-JP" altLang="en-US" b="0" i="0" u="none" strike="noStrike" cap="none" normalizeH="0" baseline="0" dirty="0">
                <a:ln>
                  <a:noFill/>
                </a:ln>
                <a:effectLst/>
                <a:ea typeface="メイリオ" panose="020B0604030504040204" pitchFamily="50" charset="-128"/>
                <a:cs typeface="Arial" panose="020B0604020202020204" pitchFamily="34" charset="0"/>
              </a:rPr>
              <a:t>～</a:t>
            </a:r>
            <a:r>
              <a:rPr kumimoji="1" lang="en-US" altLang="ja-JP" b="0" i="0" u="none" strike="noStrike" cap="none" normalizeH="0" baseline="0" dirty="0">
                <a:ln>
                  <a:noFill/>
                </a:ln>
                <a:effectLst/>
                <a:ea typeface="メイリオ" panose="020B0604030504040204" pitchFamily="50" charset="-128"/>
                <a:cs typeface="Arial" panose="020B0604020202020204" pitchFamily="34" charset="0"/>
              </a:rPr>
              <a:t>6 </a:t>
            </a:r>
            <a:r>
              <a:rPr kumimoji="1" lang="en-US" altLang="ja-JP" b="0" i="0" u="none" strike="noStrike" cap="none" normalizeH="0" baseline="0" dirty="0" err="1">
                <a:ln>
                  <a:noFill/>
                </a:ln>
                <a:effectLst/>
                <a:ea typeface="メイリオ" panose="020B0604030504040204" pitchFamily="50" charset="-128"/>
                <a:cs typeface="Arial" panose="020B0604020202020204" pitchFamily="34" charset="0"/>
              </a:rPr>
              <a:t>Gy</a:t>
            </a:r>
            <a:r>
              <a:rPr kumimoji="1" lang="en-US" altLang="ja-JP" b="0" i="0" u="none" strike="noStrike" cap="none" normalizeH="0" baseline="0" dirty="0">
                <a:ln>
                  <a:noFill/>
                </a:ln>
                <a:effectLst/>
                <a:ea typeface="メイリオ" panose="020B0604030504040204" pitchFamily="50" charset="-128"/>
                <a:cs typeface="Arial" panose="020B0604020202020204" pitchFamily="34" charset="0"/>
              </a:rPr>
              <a:t>	</a:t>
            </a:r>
            <a:r>
              <a:rPr kumimoji="1" lang="ja-JP" altLang="en-US" b="0" i="0" u="none" strike="noStrike" cap="none" normalizeH="0" baseline="0" dirty="0">
                <a:ln>
                  <a:noFill/>
                </a:ln>
                <a:effectLst/>
                <a:ea typeface="メイリオ" panose="020B0604030504040204" pitchFamily="50" charset="-128"/>
                <a:cs typeface="Arial" panose="020B0604020202020204" pitchFamily="34" charset="0"/>
              </a:rPr>
              <a:t>骨髄死：血球減少による感染症と出血、</a:t>
            </a:r>
            <a:r>
              <a:rPr kumimoji="1" lang="en-US" altLang="ja-JP" b="0" i="0" u="none" strike="noStrike" cap="none" normalizeH="0" baseline="0" dirty="0">
                <a:ln>
                  <a:noFill/>
                </a:ln>
                <a:effectLst/>
                <a:ea typeface="メイリオ" panose="020B0604030504040204" pitchFamily="50" charset="-128"/>
                <a:cs typeface="Arial" panose="020B0604020202020204" pitchFamily="34" charset="0"/>
              </a:rPr>
              <a:t>50%</a:t>
            </a:r>
            <a:r>
              <a:rPr kumimoji="1" lang="ja-JP" altLang="en-US" b="0" i="0" u="none" strike="noStrike" cap="none" normalizeH="0" baseline="0" dirty="0">
                <a:ln>
                  <a:noFill/>
                </a:ln>
                <a:effectLst/>
                <a:ea typeface="メイリオ" panose="020B0604030504040204" pitchFamily="50" charset="-128"/>
                <a:cs typeface="Arial" panose="020B0604020202020204" pitchFamily="34" charset="0"/>
              </a:rPr>
              <a:t>死亡（</a:t>
            </a:r>
            <a:r>
              <a:rPr kumimoji="1" lang="en-US" altLang="ja-JP" b="0" i="0" u="none" strike="noStrike" cap="none" normalizeH="0" baseline="0" dirty="0">
                <a:ln>
                  <a:noFill/>
                </a:ln>
                <a:effectLst/>
                <a:ea typeface="メイリオ" panose="020B0604030504040204" pitchFamily="50" charset="-128"/>
                <a:cs typeface="Arial" panose="020B0604020202020204" pitchFamily="34" charset="0"/>
              </a:rPr>
              <a:t>4 </a:t>
            </a:r>
            <a:r>
              <a:rPr kumimoji="1" lang="en-US" altLang="ja-JP" b="0" i="0" u="none" strike="noStrike" cap="none" normalizeH="0" baseline="0" dirty="0" err="1">
                <a:ln>
                  <a:noFill/>
                </a:ln>
                <a:effectLst/>
                <a:ea typeface="メイリオ" panose="020B0604030504040204" pitchFamily="50" charset="-128"/>
                <a:cs typeface="Arial" panose="020B0604020202020204" pitchFamily="34" charset="0"/>
              </a:rPr>
              <a:t>Gy</a:t>
            </a:r>
            <a:r>
              <a:rPr kumimoji="1" lang="ja-JP" altLang="en-US" b="0" i="0" u="none" strike="noStrike" cap="none" normalizeH="0" baseline="0" dirty="0">
                <a:ln>
                  <a:noFill/>
                </a:ln>
                <a:effectLst/>
                <a:ea typeface="メイリオ" panose="020B0604030504040204" pitchFamily="50" charset="-128"/>
                <a:cs typeface="Arial" panose="020B0604020202020204" pitchFamily="34" charset="0"/>
              </a:rPr>
              <a:t>）</a:t>
            </a:r>
          </a:p>
          <a:p>
            <a:pPr marL="0" marR="0" lvl="0" indent="266700" algn="l" defTabSz="914400" rtl="0" eaLnBrk="0" fontAlgn="base" latinLnBrk="0" hangingPunct="0">
              <a:lnSpc>
                <a:spcPct val="150000"/>
              </a:lnSpc>
              <a:spcBef>
                <a:spcPct val="0"/>
              </a:spcBef>
              <a:spcAft>
                <a:spcPct val="0"/>
              </a:spcAft>
              <a:buClrTx/>
              <a:buSzTx/>
              <a:buFontTx/>
              <a:buNone/>
              <a:tabLst/>
            </a:pPr>
            <a:r>
              <a:rPr kumimoji="1" lang="en-US" altLang="ja-JP" b="0" i="0" u="none" strike="noStrike" cap="none" normalizeH="0" baseline="0" dirty="0">
                <a:ln>
                  <a:noFill/>
                </a:ln>
                <a:effectLst/>
                <a:ea typeface="メイリオ" panose="020B0604030504040204" pitchFamily="50" charset="-128"/>
                <a:cs typeface="Arial" panose="020B0604020202020204" pitchFamily="34" charset="0"/>
              </a:rPr>
              <a:t>3 </a:t>
            </a:r>
            <a:r>
              <a:rPr kumimoji="1" lang="en-US" altLang="ja-JP" b="0" i="0" u="none" strike="noStrike" cap="none" normalizeH="0" baseline="0" dirty="0" err="1">
                <a:ln>
                  <a:noFill/>
                </a:ln>
                <a:effectLst/>
                <a:ea typeface="メイリオ" panose="020B0604030504040204" pitchFamily="50" charset="-128"/>
                <a:cs typeface="Arial" panose="020B0604020202020204" pitchFamily="34" charset="0"/>
              </a:rPr>
              <a:t>Gy</a:t>
            </a:r>
            <a:r>
              <a:rPr kumimoji="1" lang="en-US" altLang="ja-JP" b="0" i="0" u="none" strike="noStrike" cap="none" normalizeH="0" baseline="0" dirty="0">
                <a:ln>
                  <a:noFill/>
                </a:ln>
                <a:effectLst/>
                <a:ea typeface="メイリオ" panose="020B0604030504040204" pitchFamily="50" charset="-128"/>
                <a:cs typeface="Arial" panose="020B0604020202020204" pitchFamily="34" charset="0"/>
              </a:rPr>
              <a:t> </a:t>
            </a:r>
            <a:r>
              <a:rPr kumimoji="1" lang="ja-JP" altLang="en-US" b="0" i="0" u="none" strike="noStrike" cap="none" normalizeH="0" baseline="0" dirty="0">
                <a:ln>
                  <a:noFill/>
                </a:ln>
                <a:effectLst/>
                <a:ea typeface="メイリオ" panose="020B0604030504040204" pitchFamily="50" charset="-128"/>
                <a:cs typeface="Arial" panose="020B0604020202020204" pitchFamily="34" charset="0"/>
              </a:rPr>
              <a:t>～</a:t>
            </a:r>
            <a:r>
              <a:rPr kumimoji="1" lang="en-US" altLang="ja-JP" b="0" i="0" u="none" strike="noStrike" cap="none" normalizeH="0" baseline="0" dirty="0">
                <a:ln>
                  <a:noFill/>
                </a:ln>
                <a:effectLst/>
                <a:ea typeface="メイリオ" panose="020B0604030504040204" pitchFamily="50" charset="-128"/>
                <a:cs typeface="Arial" panose="020B0604020202020204" pitchFamily="34" charset="0"/>
              </a:rPr>
              <a:t>	</a:t>
            </a:r>
            <a:r>
              <a:rPr kumimoji="1" lang="ja-JP" altLang="en-US" b="0" i="0" u="none" strike="noStrike" cap="none" normalizeH="0" baseline="0" dirty="0">
                <a:ln>
                  <a:noFill/>
                </a:ln>
                <a:effectLst/>
                <a:ea typeface="メイリオ" panose="020B0604030504040204" pitchFamily="50" charset="-128"/>
                <a:cs typeface="Arial" panose="020B0604020202020204" pitchFamily="34" charset="0"/>
              </a:rPr>
              <a:t>一時的脱毛、皮膚紅斑</a:t>
            </a:r>
          </a:p>
          <a:p>
            <a:pPr marL="0" marR="0" lvl="0" indent="266700" algn="l" defTabSz="914400" rtl="0" eaLnBrk="0" fontAlgn="base" latinLnBrk="0" hangingPunct="0">
              <a:lnSpc>
                <a:spcPct val="150000"/>
              </a:lnSpc>
              <a:spcBef>
                <a:spcPct val="0"/>
              </a:spcBef>
              <a:spcAft>
                <a:spcPct val="0"/>
              </a:spcAft>
              <a:buClrTx/>
              <a:buSzTx/>
              <a:buFontTx/>
              <a:buNone/>
              <a:tabLst/>
            </a:pPr>
            <a:r>
              <a:rPr kumimoji="1" lang="en-US" altLang="ja-JP" b="0" i="0" u="none" strike="noStrike" cap="none" normalizeH="0" baseline="0" dirty="0">
                <a:ln>
                  <a:noFill/>
                </a:ln>
                <a:effectLst/>
                <a:ea typeface="メイリオ" panose="020B0604030504040204" pitchFamily="50" charset="-128"/>
                <a:cs typeface="Arial" panose="020B0604020202020204" pitchFamily="34" charset="0"/>
              </a:rPr>
              <a:t>8 </a:t>
            </a:r>
            <a:r>
              <a:rPr kumimoji="1" lang="en-US" altLang="ja-JP" b="0" i="0" u="none" strike="noStrike" cap="none" normalizeH="0" baseline="0" dirty="0" err="1">
                <a:ln>
                  <a:noFill/>
                </a:ln>
                <a:effectLst/>
                <a:ea typeface="メイリオ" panose="020B0604030504040204" pitchFamily="50" charset="-128"/>
                <a:cs typeface="Arial" panose="020B0604020202020204" pitchFamily="34" charset="0"/>
              </a:rPr>
              <a:t>Gy</a:t>
            </a:r>
            <a:r>
              <a:rPr kumimoji="1" lang="en-US" altLang="ja-JP" b="0" i="0" u="none" strike="noStrike" cap="none" normalizeH="0" baseline="0" dirty="0">
                <a:ln>
                  <a:noFill/>
                </a:ln>
                <a:effectLst/>
                <a:ea typeface="メイリオ" panose="020B0604030504040204" pitchFamily="50" charset="-128"/>
                <a:cs typeface="Arial" panose="020B0604020202020204" pitchFamily="34" charset="0"/>
              </a:rPr>
              <a:t> </a:t>
            </a:r>
            <a:r>
              <a:rPr kumimoji="1" lang="ja-JP" altLang="en-US" b="0" i="0" u="none" strike="noStrike" cap="none" normalizeH="0" baseline="0" dirty="0">
                <a:ln>
                  <a:noFill/>
                </a:ln>
                <a:effectLst/>
                <a:ea typeface="メイリオ" panose="020B0604030504040204" pitchFamily="50" charset="-128"/>
                <a:cs typeface="Arial" panose="020B0604020202020204" pitchFamily="34" charset="0"/>
              </a:rPr>
              <a:t>～</a:t>
            </a:r>
            <a:r>
              <a:rPr kumimoji="1" lang="en-US" altLang="ja-JP" b="0" i="0" u="none" strike="noStrike" cap="none" normalizeH="0" baseline="0" dirty="0">
                <a:ln>
                  <a:noFill/>
                </a:ln>
                <a:effectLst/>
                <a:ea typeface="メイリオ" panose="020B0604030504040204" pitchFamily="50" charset="-128"/>
                <a:cs typeface="Arial" panose="020B0604020202020204" pitchFamily="34" charset="0"/>
              </a:rPr>
              <a:t>	</a:t>
            </a:r>
            <a:r>
              <a:rPr kumimoji="1" lang="ja-JP" altLang="en-US" b="0" i="0" u="none" strike="noStrike" cap="none" normalizeH="0" baseline="0" dirty="0">
                <a:ln>
                  <a:noFill/>
                </a:ln>
                <a:effectLst/>
                <a:ea typeface="メイリオ" panose="020B0604030504040204" pitchFamily="50" charset="-128"/>
                <a:cs typeface="Arial" panose="020B0604020202020204" pitchFamily="34" charset="0"/>
              </a:rPr>
              <a:t>腸管死：小腸上皮脱落→脱水、出血、敗血症、肺臓炎、腎硬化</a:t>
            </a:r>
          </a:p>
          <a:p>
            <a:pPr marL="0" marR="0" lvl="0" indent="266700" algn="l" defTabSz="914400" rtl="0" eaLnBrk="0" fontAlgn="base" latinLnBrk="0" hangingPunct="0">
              <a:lnSpc>
                <a:spcPct val="150000"/>
              </a:lnSpc>
              <a:spcBef>
                <a:spcPct val="0"/>
              </a:spcBef>
              <a:spcAft>
                <a:spcPct val="0"/>
              </a:spcAft>
              <a:buClrTx/>
              <a:buSzTx/>
              <a:buFontTx/>
              <a:buNone/>
              <a:tabLst/>
            </a:pPr>
            <a:r>
              <a:rPr kumimoji="1" lang="ja-JP" altLang="en-US" b="0" i="0" u="none" strike="noStrike" cap="none" normalizeH="0" baseline="0" dirty="0">
                <a:ln>
                  <a:noFill/>
                </a:ln>
                <a:effectLst/>
                <a:ea typeface="メイリオ" panose="020B0604030504040204" pitchFamily="50" charset="-128"/>
                <a:cs typeface="Arial" panose="020B0604020202020204" pitchFamily="34" charset="0"/>
              </a:rPr>
              <a:t>数</a:t>
            </a:r>
            <a:r>
              <a:rPr kumimoji="1" lang="en-US" altLang="ja-JP" b="0" i="0" u="none" strike="noStrike" cap="none" normalizeH="0" baseline="0" dirty="0">
                <a:ln>
                  <a:noFill/>
                </a:ln>
                <a:effectLst/>
                <a:ea typeface="メイリオ" panose="020B0604030504040204" pitchFamily="50" charset="-128"/>
                <a:cs typeface="Arial" panose="020B0604020202020204" pitchFamily="34" charset="0"/>
              </a:rPr>
              <a:t>10 </a:t>
            </a:r>
            <a:r>
              <a:rPr kumimoji="1" lang="en-US" altLang="ja-JP" b="0" i="0" u="none" strike="noStrike" cap="none" normalizeH="0" baseline="0" dirty="0" err="1">
                <a:ln>
                  <a:noFill/>
                </a:ln>
                <a:effectLst/>
                <a:ea typeface="メイリオ" panose="020B0604030504040204" pitchFamily="50" charset="-128"/>
                <a:cs typeface="Arial" panose="020B0604020202020204" pitchFamily="34" charset="0"/>
              </a:rPr>
              <a:t>Gy</a:t>
            </a:r>
            <a:r>
              <a:rPr kumimoji="1" lang="ja-JP" altLang="en-US" b="0" i="0" u="none" strike="noStrike" cap="none" normalizeH="0" baseline="0" dirty="0">
                <a:ln>
                  <a:noFill/>
                </a:ln>
                <a:effectLst/>
                <a:ea typeface="メイリオ" panose="020B0604030504040204" pitchFamily="50" charset="-128"/>
                <a:cs typeface="Arial" panose="020B0604020202020204" pitchFamily="34" charset="0"/>
              </a:rPr>
              <a:t>以上</a:t>
            </a:r>
            <a:r>
              <a:rPr kumimoji="1" lang="en-US" altLang="ja-JP" b="0" i="0" u="none" strike="noStrike" cap="none" normalizeH="0" baseline="0" dirty="0">
                <a:ln>
                  <a:noFill/>
                </a:ln>
                <a:effectLst/>
                <a:ea typeface="メイリオ" panose="020B0604030504040204" pitchFamily="50" charset="-128"/>
                <a:cs typeface="Arial" panose="020B0604020202020204" pitchFamily="34" charset="0"/>
              </a:rPr>
              <a:t>	</a:t>
            </a:r>
            <a:r>
              <a:rPr kumimoji="1" lang="ja-JP" altLang="en-US" b="0" i="0" u="none" strike="noStrike" cap="none" normalizeH="0" baseline="0" dirty="0">
                <a:ln>
                  <a:noFill/>
                </a:ln>
                <a:effectLst/>
                <a:ea typeface="メイリオ" panose="020B0604030504040204" pitchFamily="50" charset="-128"/>
                <a:cs typeface="Arial" panose="020B0604020202020204" pitchFamily="34" charset="0"/>
              </a:rPr>
              <a:t>中枢神経死　　</a:t>
            </a:r>
            <a:endParaRPr kumimoji="1" lang="en-US" altLang="ja-JP" b="0" i="0" u="none" strike="noStrike" cap="none" normalizeH="0" baseline="0" dirty="0">
              <a:ln>
                <a:noFill/>
              </a:ln>
              <a:effectLst/>
              <a:ea typeface="メイリオ" panose="020B0604030504040204" pitchFamily="50" charset="-128"/>
              <a:cs typeface="Arial" panose="020B0604020202020204" pitchFamily="34" charset="0"/>
            </a:endParaRPr>
          </a:p>
        </p:txBody>
      </p:sp>
      <p:cxnSp>
        <p:nvCxnSpPr>
          <p:cNvPr id="21" name="直線コネクタ 20"/>
          <p:cNvCxnSpPr/>
          <p:nvPr/>
        </p:nvCxnSpPr>
        <p:spPr>
          <a:xfrm>
            <a:off x="618875" y="1689240"/>
            <a:ext cx="8064896" cy="0"/>
          </a:xfrm>
          <a:prstGeom prst="line">
            <a:avLst/>
          </a:prstGeom>
          <a:ln w="28575"/>
        </p:spPr>
        <p:style>
          <a:lnRef idx="1">
            <a:schemeClr val="dk1"/>
          </a:lnRef>
          <a:fillRef idx="0">
            <a:schemeClr val="dk1"/>
          </a:fillRef>
          <a:effectRef idx="0">
            <a:schemeClr val="dk1"/>
          </a:effectRef>
          <a:fontRef idx="minor">
            <a:schemeClr val="tx1"/>
          </a:fontRef>
        </p:style>
      </p:cxnSp>
      <p:sp>
        <p:nvSpPr>
          <p:cNvPr id="22" name="テキスト ボックス 21"/>
          <p:cNvSpPr txBox="1"/>
          <p:nvPr/>
        </p:nvSpPr>
        <p:spPr>
          <a:xfrm>
            <a:off x="587780" y="4569027"/>
            <a:ext cx="8109704" cy="338554"/>
          </a:xfrm>
          <a:prstGeom prst="rect">
            <a:avLst/>
          </a:prstGeom>
          <a:noFill/>
        </p:spPr>
        <p:txBody>
          <a:bodyPr wrap="square" rtlCol="0">
            <a:spAutoFit/>
          </a:bodyPr>
          <a:lstStyle/>
          <a:p>
            <a:r>
              <a:rPr lang="en-US" altLang="ja-JP" sz="1600" dirty="0">
                <a:latin typeface="Arial" panose="020B0604020202020204" pitchFamily="34" charset="0"/>
                <a:ea typeface="メイリオ" panose="020B0604030504040204" pitchFamily="50" charset="-128"/>
                <a:cs typeface="Arial" panose="020B0604020202020204" pitchFamily="34" charset="0"/>
              </a:rPr>
              <a:t>※</a:t>
            </a:r>
            <a:r>
              <a:rPr lang="ja-JP" altLang="en-US" sz="1600" dirty="0">
                <a:latin typeface="Arial" panose="020B0604020202020204" pitchFamily="34" charset="0"/>
                <a:ea typeface="メイリオ" panose="020B0604030504040204" pitchFamily="50" charset="-128"/>
                <a:cs typeface="Arial" panose="020B0604020202020204" pitchFamily="34" charset="0"/>
              </a:rPr>
              <a:t>生殖腺が被ばくした場合　永久不妊　男性：</a:t>
            </a:r>
            <a:r>
              <a:rPr lang="en-US" altLang="ja-JP" sz="1600" dirty="0">
                <a:latin typeface="Arial" panose="020B0604020202020204" pitchFamily="34" charset="0"/>
                <a:ea typeface="メイリオ" panose="020B0604030504040204" pitchFamily="50" charset="-128"/>
                <a:cs typeface="Arial" panose="020B0604020202020204" pitchFamily="34" charset="0"/>
              </a:rPr>
              <a:t>3.5</a:t>
            </a:r>
            <a:r>
              <a:rPr lang="ja-JP" altLang="en-US" sz="1600" dirty="0">
                <a:latin typeface="Arial" panose="020B0604020202020204" pitchFamily="34" charset="0"/>
                <a:ea typeface="メイリオ" panose="020B0604030504040204" pitchFamily="50" charset="-128"/>
                <a:cs typeface="Arial" panose="020B0604020202020204" pitchFamily="34" charset="0"/>
              </a:rPr>
              <a:t>～</a:t>
            </a:r>
            <a:r>
              <a:rPr lang="en-US" altLang="ja-JP" sz="1600" dirty="0">
                <a:latin typeface="Arial" panose="020B0604020202020204" pitchFamily="34" charset="0"/>
                <a:ea typeface="メイリオ" panose="020B0604030504040204" pitchFamily="50" charset="-128"/>
                <a:cs typeface="Arial" panose="020B0604020202020204" pitchFamily="34" charset="0"/>
              </a:rPr>
              <a:t>6Gy</a:t>
            </a:r>
            <a:r>
              <a:rPr lang="ja-JP" altLang="en-US" sz="1600" dirty="0">
                <a:latin typeface="Arial" panose="020B0604020202020204" pitchFamily="34" charset="0"/>
                <a:ea typeface="メイリオ" panose="020B0604030504040204" pitchFamily="50" charset="-128"/>
                <a:cs typeface="Arial" panose="020B0604020202020204" pitchFamily="34" charset="0"/>
              </a:rPr>
              <a:t>以上、女性：</a:t>
            </a:r>
            <a:r>
              <a:rPr lang="en-US" altLang="ja-JP" sz="1600" dirty="0">
                <a:latin typeface="Arial" panose="020B0604020202020204" pitchFamily="34" charset="0"/>
                <a:ea typeface="メイリオ" panose="020B0604030504040204" pitchFamily="50" charset="-128"/>
                <a:cs typeface="Arial" panose="020B0604020202020204" pitchFamily="34" charset="0"/>
              </a:rPr>
              <a:t>2.5</a:t>
            </a:r>
            <a:r>
              <a:rPr lang="ja-JP" altLang="en-US" sz="1600" dirty="0">
                <a:latin typeface="Arial" panose="020B0604020202020204" pitchFamily="34" charset="0"/>
                <a:ea typeface="メイリオ" panose="020B0604030504040204" pitchFamily="50" charset="-128"/>
                <a:cs typeface="Arial" panose="020B0604020202020204" pitchFamily="34" charset="0"/>
              </a:rPr>
              <a:t>～</a:t>
            </a:r>
            <a:r>
              <a:rPr lang="en-US" altLang="ja-JP" sz="1600" dirty="0">
                <a:latin typeface="Arial" panose="020B0604020202020204" pitchFamily="34" charset="0"/>
                <a:ea typeface="メイリオ" panose="020B0604030504040204" pitchFamily="50" charset="-128"/>
                <a:cs typeface="Arial" panose="020B0604020202020204" pitchFamily="34" charset="0"/>
              </a:rPr>
              <a:t>6 </a:t>
            </a:r>
            <a:r>
              <a:rPr lang="en-US" altLang="ja-JP" sz="1600" dirty="0" err="1">
                <a:latin typeface="Arial" panose="020B0604020202020204" pitchFamily="34" charset="0"/>
                <a:ea typeface="メイリオ" panose="020B0604030504040204" pitchFamily="50" charset="-128"/>
                <a:cs typeface="Arial" panose="020B0604020202020204" pitchFamily="34" charset="0"/>
              </a:rPr>
              <a:t>Gy</a:t>
            </a:r>
            <a:r>
              <a:rPr lang="ja-JP" altLang="en-US" sz="1600" dirty="0">
                <a:latin typeface="Arial" panose="020B0604020202020204" pitchFamily="34" charset="0"/>
                <a:ea typeface="メイリオ" panose="020B0604030504040204" pitchFamily="50" charset="-128"/>
                <a:cs typeface="Arial" panose="020B0604020202020204" pitchFamily="34" charset="0"/>
              </a:rPr>
              <a:t>以上</a:t>
            </a:r>
            <a:endParaRPr lang="en-US" altLang="ja-JP" sz="1600" dirty="0">
              <a:latin typeface="Arial" panose="020B0604020202020204" pitchFamily="34" charset="0"/>
              <a:ea typeface="メイリオ" panose="020B0604030504040204" pitchFamily="50" charset="-128"/>
              <a:cs typeface="Arial" panose="020B0604020202020204" pitchFamily="34" charset="0"/>
            </a:endParaRPr>
          </a:p>
        </p:txBody>
      </p:sp>
      <p:cxnSp>
        <p:nvCxnSpPr>
          <p:cNvPr id="23" name="直線コネクタ 22"/>
          <p:cNvCxnSpPr/>
          <p:nvPr/>
        </p:nvCxnSpPr>
        <p:spPr>
          <a:xfrm>
            <a:off x="618875" y="4565284"/>
            <a:ext cx="8064896"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4" name="直線コネクタ 23"/>
          <p:cNvCxnSpPr/>
          <p:nvPr/>
        </p:nvCxnSpPr>
        <p:spPr>
          <a:xfrm>
            <a:off x="633820" y="1281902"/>
            <a:ext cx="8064896" cy="0"/>
          </a:xfrm>
          <a:prstGeom prst="line">
            <a:avLst/>
          </a:prstGeom>
          <a:ln w="28575"/>
        </p:spPr>
        <p:style>
          <a:lnRef idx="1">
            <a:schemeClr val="dk1"/>
          </a:lnRef>
          <a:fillRef idx="0">
            <a:schemeClr val="dk1"/>
          </a:fillRef>
          <a:effectRef idx="0">
            <a:schemeClr val="dk1"/>
          </a:effectRef>
          <a:fontRef idx="minor">
            <a:schemeClr val="tx1"/>
          </a:fontRef>
        </p:style>
      </p:cxnSp>
      <p:sp>
        <p:nvSpPr>
          <p:cNvPr id="9" name="テキスト ボックス 8">
            <a:extLst>
              <a:ext uri="{FF2B5EF4-FFF2-40B4-BE49-F238E27FC236}">
                <a16:creationId xmlns:a16="http://schemas.microsoft.com/office/drawing/2014/main" id="{C1F5B031-22C7-6F43-84C5-361E5B51E02A}"/>
              </a:ext>
            </a:extLst>
          </p:cNvPr>
          <p:cNvSpPr txBox="1"/>
          <p:nvPr/>
        </p:nvSpPr>
        <p:spPr>
          <a:xfrm>
            <a:off x="1310326" y="923828"/>
            <a:ext cx="6301725" cy="369332"/>
          </a:xfrm>
          <a:prstGeom prst="rect">
            <a:avLst/>
          </a:prstGeom>
          <a:noFill/>
        </p:spPr>
        <p:txBody>
          <a:bodyPr wrap="none" rtlCol="0">
            <a:spAutoFit/>
          </a:bodyPr>
          <a:lstStyle/>
          <a:p>
            <a:r>
              <a:rPr lang="en-US" altLang="ja-JP" dirty="0">
                <a:latin typeface="Arial" panose="020B0604020202020204" pitchFamily="34" charset="0"/>
                <a:ea typeface="メイリオ" panose="020B0604030504040204" pitchFamily="50" charset="-128"/>
                <a:cs typeface="Arial" panose="020B0604020202020204" pitchFamily="34" charset="0"/>
              </a:rPr>
              <a:t>γ</a:t>
            </a:r>
            <a:r>
              <a:rPr lang="ja-JP" altLang="ja-JP" dirty="0">
                <a:latin typeface="Arial" panose="020B0604020202020204" pitchFamily="34" charset="0"/>
                <a:ea typeface="メイリオ" panose="020B0604030504040204" pitchFamily="50" charset="-128"/>
                <a:cs typeface="Arial" panose="020B0604020202020204" pitchFamily="34" charset="0"/>
              </a:rPr>
              <a:t>線を</a:t>
            </a:r>
            <a:r>
              <a:rPr lang="ja-JP" altLang="en-US" dirty="0">
                <a:latin typeface="Arial" panose="020B0604020202020204" pitchFamily="34" charset="0"/>
                <a:ea typeface="メイリオ" panose="020B0604030504040204" pitchFamily="50" charset="-128"/>
                <a:cs typeface="Arial" panose="020B0604020202020204" pitchFamily="34" charset="0"/>
              </a:rPr>
              <a:t>短時間</a:t>
            </a:r>
            <a:r>
              <a:rPr lang="ja-JP" altLang="ja-JP" dirty="0">
                <a:latin typeface="Arial" panose="020B0604020202020204" pitchFamily="34" charset="0"/>
                <a:ea typeface="メイリオ" panose="020B0604030504040204" pitchFamily="50" charset="-128"/>
                <a:cs typeface="Arial" panose="020B0604020202020204" pitchFamily="34" charset="0"/>
              </a:rPr>
              <a:t>に全身に被ばくした場合の</a:t>
            </a:r>
            <a:r>
              <a:rPr lang="ja-JP" altLang="en-US" dirty="0">
                <a:latin typeface="Arial" panose="020B0604020202020204" pitchFamily="34" charset="0"/>
                <a:ea typeface="メイリオ" panose="020B0604030504040204" pitchFamily="50" charset="-128"/>
                <a:cs typeface="Arial" panose="020B0604020202020204" pitchFamily="34" charset="0"/>
              </a:rPr>
              <a:t>急性放射線症候群</a:t>
            </a:r>
          </a:p>
        </p:txBody>
      </p:sp>
    </p:spTree>
    <p:extLst>
      <p:ext uri="{BB962C8B-B14F-4D97-AF65-F5344CB8AC3E}">
        <p14:creationId xmlns:p14="http://schemas.microsoft.com/office/powerpoint/2010/main" val="253129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iterate type="lt">
                                    <p:tmAbs val="300"/>
                                  </p:iterate>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5"/>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68946F3-8CE2-591B-197E-D81DBF4B70FF}"/>
              </a:ext>
            </a:extLst>
          </p:cNvPr>
          <p:cNvSpPr txBox="1"/>
          <p:nvPr/>
        </p:nvSpPr>
        <p:spPr>
          <a:xfrm>
            <a:off x="113121" y="169682"/>
            <a:ext cx="5724644" cy="461665"/>
          </a:xfrm>
          <a:prstGeom prst="rect">
            <a:avLst/>
          </a:prstGeom>
          <a:noFill/>
        </p:spPr>
        <p:txBody>
          <a:bodyPr wrap="none" rtlCol="0">
            <a:spAutoFit/>
          </a:bodyPr>
          <a:lstStyle/>
          <a:p>
            <a:r>
              <a:rPr lang="ja-JP" altLang="en-US" sz="2400" u="sng" dirty="0">
                <a:latin typeface="Arial" panose="020B0604020202020204" pitchFamily="34" charset="0"/>
                <a:ea typeface="メイリオ" panose="020B0604030504040204" pitchFamily="50" charset="-128"/>
                <a:cs typeface="Arial" panose="020B0604020202020204" pitchFamily="34" charset="0"/>
              </a:rPr>
              <a:t>③</a:t>
            </a:r>
            <a:r>
              <a:rPr lang="en-US" altLang="ja-JP" sz="2400" u="sng" dirty="0">
                <a:latin typeface="Arial" panose="020B0604020202020204" pitchFamily="34" charset="0"/>
                <a:ea typeface="メイリオ" panose="020B0604030504040204" pitchFamily="50" charset="-128"/>
                <a:cs typeface="Arial" panose="020B0604020202020204" pitchFamily="34" charset="0"/>
              </a:rPr>
              <a:t>RI</a:t>
            </a:r>
            <a:r>
              <a:rPr lang="ja-JP" altLang="en-US" sz="2400" u="sng" dirty="0">
                <a:latin typeface="Arial" panose="020B0604020202020204" pitchFamily="34" charset="0"/>
                <a:ea typeface="メイリオ" panose="020B0604030504040204" pitchFamily="50" charset="-128"/>
                <a:cs typeface="Arial" panose="020B0604020202020204" pitchFamily="34" charset="0"/>
              </a:rPr>
              <a:t>実験施設と全国における被ばく状況</a:t>
            </a:r>
            <a:endParaRPr lang="en-US" altLang="ja-JP" sz="2400" u="sng" dirty="0">
              <a:latin typeface="Arial" panose="020B0604020202020204" pitchFamily="34" charset="0"/>
              <a:ea typeface="メイリオ" panose="020B0604030504040204" pitchFamily="50" charset="-128"/>
              <a:cs typeface="Arial" panose="020B0604020202020204" pitchFamily="34" charset="0"/>
            </a:endParaRPr>
          </a:p>
        </p:txBody>
      </p:sp>
      <p:cxnSp>
        <p:nvCxnSpPr>
          <p:cNvPr id="3" name="直線コネクタ 2">
            <a:extLst>
              <a:ext uri="{FF2B5EF4-FFF2-40B4-BE49-F238E27FC236}">
                <a16:creationId xmlns:a16="http://schemas.microsoft.com/office/drawing/2014/main" id="{3BCC9B44-1EBF-9074-42EC-95BD13887CB3}"/>
              </a:ext>
            </a:extLst>
          </p:cNvPr>
          <p:cNvCxnSpPr/>
          <p:nvPr/>
        </p:nvCxnSpPr>
        <p:spPr>
          <a:xfrm>
            <a:off x="0" y="5203882"/>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テキスト ボックス 3">
            <a:extLst>
              <a:ext uri="{FF2B5EF4-FFF2-40B4-BE49-F238E27FC236}">
                <a16:creationId xmlns:a16="http://schemas.microsoft.com/office/drawing/2014/main" id="{342085E7-D496-72B3-483A-22CBF193F81F}"/>
              </a:ext>
            </a:extLst>
          </p:cNvPr>
          <p:cNvSpPr txBox="1"/>
          <p:nvPr/>
        </p:nvSpPr>
        <p:spPr>
          <a:xfrm>
            <a:off x="0" y="4855898"/>
            <a:ext cx="543739" cy="388568"/>
          </a:xfrm>
          <a:prstGeom prst="rect">
            <a:avLst/>
          </a:prstGeom>
          <a:noFill/>
        </p:spPr>
        <p:txBody>
          <a:bodyPr wrap="none" rtlCol="0">
            <a:spAutoFit/>
          </a:bodyPr>
          <a:lstStyle/>
          <a:p>
            <a:pPr>
              <a:lnSpc>
                <a:spcPct val="150000"/>
              </a:lnSpc>
            </a:pPr>
            <a:r>
              <a:rPr lang="ja-JP" altLang="en-US" sz="1400" dirty="0">
                <a:latin typeface="Arial" panose="020B0604020202020204" pitchFamily="34" charset="0"/>
                <a:ea typeface="メイリオ" panose="020B0604030504040204" pitchFamily="50" charset="-128"/>
                <a:cs typeface="Arial" panose="020B0604020202020204" pitchFamily="34" charset="0"/>
              </a:rPr>
              <a:t>解説</a:t>
            </a:r>
            <a:endParaRPr lang="en-US" altLang="ja-JP" sz="1400" dirty="0">
              <a:latin typeface="Arial" panose="020B0604020202020204" pitchFamily="34" charset="0"/>
              <a:ea typeface="メイリオ" panose="020B0604030504040204" pitchFamily="50" charset="-128"/>
              <a:cs typeface="Arial" panose="020B0604020202020204" pitchFamily="34" charset="0"/>
            </a:endParaRPr>
          </a:p>
        </p:txBody>
      </p:sp>
      <p:sp>
        <p:nvSpPr>
          <p:cNvPr id="5" name="テキスト ボックス 4">
            <a:extLst>
              <a:ext uri="{FF2B5EF4-FFF2-40B4-BE49-F238E27FC236}">
                <a16:creationId xmlns:a16="http://schemas.microsoft.com/office/drawing/2014/main" id="{87427425-2993-53A8-7236-2D0BB8FE721C}"/>
              </a:ext>
            </a:extLst>
          </p:cNvPr>
          <p:cNvSpPr txBox="1"/>
          <p:nvPr/>
        </p:nvSpPr>
        <p:spPr>
          <a:xfrm>
            <a:off x="84841" y="5232166"/>
            <a:ext cx="8974317" cy="1600438"/>
          </a:xfrm>
          <a:prstGeom prst="rect">
            <a:avLst/>
          </a:prstGeom>
          <a:noFill/>
        </p:spPr>
        <p:txBody>
          <a:bodyPr wrap="square" rtlCol="0">
            <a:spAutoFit/>
          </a:bodyPr>
          <a:lstStyle/>
          <a:p>
            <a:r>
              <a:rPr lang="ja-JP" altLang="en-US" sz="1400" dirty="0">
                <a:latin typeface="Arial" panose="020B0604020202020204" pitchFamily="34" charset="0"/>
                <a:ea typeface="メイリオ" pitchFamily="50" charset="-128"/>
                <a:cs typeface="Arial" panose="020B0604020202020204" pitchFamily="34" charset="0"/>
              </a:rPr>
              <a:t>ここでは</a:t>
            </a:r>
            <a:r>
              <a:rPr lang="en-US" altLang="ja-JP" sz="1400" dirty="0">
                <a:latin typeface="Arial" panose="020B0604020202020204" pitchFamily="34" charset="0"/>
                <a:ea typeface="メイリオ" pitchFamily="50" charset="-128"/>
                <a:cs typeface="Arial" panose="020B0604020202020204" pitchFamily="34" charset="0"/>
              </a:rPr>
              <a:t>RI</a:t>
            </a:r>
            <a:r>
              <a:rPr lang="ja-JP" altLang="en-US" sz="1400" dirty="0">
                <a:latin typeface="Arial" panose="020B0604020202020204" pitchFamily="34" charset="0"/>
                <a:ea typeface="メイリオ" pitchFamily="50" charset="-128"/>
                <a:cs typeface="Arial" panose="020B0604020202020204" pitchFamily="34" charset="0"/>
              </a:rPr>
              <a:t>実験施設と全国における被ばく状況について説明します。左欄は</a:t>
            </a:r>
            <a:r>
              <a:rPr lang="ja-JP" altLang="en-US" sz="1400" dirty="0">
                <a:solidFill>
                  <a:srgbClr val="000000"/>
                </a:solidFill>
                <a:latin typeface="Arial" panose="020B0604020202020204" pitchFamily="34" charset="0"/>
                <a:ea typeface="メイリオ" panose="020B0604030504040204" pitchFamily="50" charset="-128"/>
                <a:cs typeface="Arial" panose="020B0604020202020204" pitchFamily="34" charset="0"/>
              </a:rPr>
              <a:t>個人線量測定機関協議会が公表した一般医療や研究教育における令和</a:t>
            </a:r>
            <a:r>
              <a:rPr lang="en-US" altLang="ja-JP" sz="1400" dirty="0">
                <a:solidFill>
                  <a:srgbClr val="000000"/>
                </a:solidFill>
                <a:latin typeface="Arial" panose="020B0604020202020204" pitchFamily="34" charset="0"/>
                <a:ea typeface="メイリオ" panose="020B0604030504040204" pitchFamily="50" charset="-128"/>
                <a:cs typeface="Arial" panose="020B0604020202020204" pitchFamily="34" charset="0"/>
              </a:rPr>
              <a:t>5</a:t>
            </a:r>
            <a:r>
              <a:rPr lang="ja-JP" altLang="en-US" sz="1400" dirty="0">
                <a:solidFill>
                  <a:srgbClr val="000000"/>
                </a:solidFill>
                <a:latin typeface="Arial" panose="020B0604020202020204" pitchFamily="34" charset="0"/>
                <a:ea typeface="メイリオ" panose="020B0604030504040204" pitchFamily="50" charset="-128"/>
                <a:cs typeface="Arial" panose="020B0604020202020204" pitchFamily="34" charset="0"/>
              </a:rPr>
              <a:t>年度の被ばく線量で、右欄は令和</a:t>
            </a:r>
            <a:r>
              <a:rPr lang="en-US" altLang="ja-JP" sz="1400" dirty="0">
                <a:solidFill>
                  <a:srgbClr val="000000"/>
                </a:solidFill>
                <a:latin typeface="Arial" panose="020B0604020202020204" pitchFamily="34" charset="0"/>
                <a:ea typeface="メイリオ" panose="020B0604030504040204" pitchFamily="50" charset="-128"/>
                <a:cs typeface="Arial" panose="020B0604020202020204" pitchFamily="34" charset="0"/>
              </a:rPr>
              <a:t>6</a:t>
            </a:r>
            <a:r>
              <a:rPr lang="ja-JP" altLang="en-US" sz="1400" dirty="0">
                <a:solidFill>
                  <a:srgbClr val="000000"/>
                </a:solidFill>
                <a:latin typeface="Arial" panose="020B0604020202020204" pitchFamily="34" charset="0"/>
                <a:ea typeface="メイリオ" panose="020B0604030504040204" pitchFamily="50" charset="-128"/>
                <a:cs typeface="Arial" panose="020B0604020202020204" pitchFamily="34" charset="0"/>
              </a:rPr>
              <a:t>年度の島根大学出雲キャンパスでの被ばく線量の分布になります。左欄の全国では</a:t>
            </a:r>
            <a:r>
              <a:rPr lang="en-US" altLang="ja-JP" sz="1400" dirty="0">
                <a:solidFill>
                  <a:srgbClr val="000000"/>
                </a:solidFill>
                <a:latin typeface="Arial" panose="020B0604020202020204" pitchFamily="34" charset="0"/>
                <a:ea typeface="メイリオ" panose="020B0604030504040204" pitchFamily="50" charset="-128"/>
                <a:cs typeface="Arial" panose="020B0604020202020204" pitchFamily="34" charset="0"/>
              </a:rPr>
              <a:t>50 mSv</a:t>
            </a:r>
            <a:r>
              <a:rPr lang="ja-JP" altLang="en-US" sz="1400" dirty="0">
                <a:solidFill>
                  <a:srgbClr val="000000"/>
                </a:solidFill>
                <a:latin typeface="Arial" panose="020B0604020202020204" pitchFamily="34" charset="0"/>
                <a:ea typeface="メイリオ" panose="020B0604030504040204" pitchFamily="50" charset="-128"/>
                <a:cs typeface="Arial" panose="020B0604020202020204" pitchFamily="34" charset="0"/>
              </a:rPr>
              <a:t>を超える被ばく線量だった医療関係者が</a:t>
            </a:r>
            <a:r>
              <a:rPr lang="en-US" altLang="ja-JP" sz="1400" dirty="0">
                <a:solidFill>
                  <a:srgbClr val="000000"/>
                </a:solidFill>
                <a:latin typeface="Arial" panose="020B0604020202020204" pitchFamily="34" charset="0"/>
                <a:ea typeface="メイリオ" panose="020B0604030504040204" pitchFamily="50" charset="-128"/>
                <a:cs typeface="Arial" panose="020B0604020202020204" pitchFamily="34" charset="0"/>
              </a:rPr>
              <a:t>11</a:t>
            </a:r>
            <a:r>
              <a:rPr lang="ja-JP" altLang="en-US" sz="1400" dirty="0">
                <a:solidFill>
                  <a:srgbClr val="000000"/>
                </a:solidFill>
                <a:latin typeface="Arial" panose="020B0604020202020204" pitchFamily="34" charset="0"/>
                <a:ea typeface="メイリオ" panose="020B0604030504040204" pitchFamily="50" charset="-128"/>
                <a:cs typeface="Arial" panose="020B0604020202020204" pitchFamily="34" charset="0"/>
              </a:rPr>
              <a:t>名いたことになります。日本では年間の実効線量限度が</a:t>
            </a:r>
            <a:r>
              <a:rPr lang="en-US" altLang="ja-JP" sz="1400" dirty="0">
                <a:solidFill>
                  <a:srgbClr val="000000"/>
                </a:solidFill>
                <a:latin typeface="Arial" panose="020B0604020202020204" pitchFamily="34" charset="0"/>
                <a:ea typeface="メイリオ" panose="020B0604030504040204" pitchFamily="50" charset="-128"/>
                <a:cs typeface="Arial" panose="020B0604020202020204" pitchFamily="34" charset="0"/>
              </a:rPr>
              <a:t>50 mSv</a:t>
            </a:r>
            <a:r>
              <a:rPr lang="ja-JP" altLang="en-US" sz="1400" dirty="0">
                <a:solidFill>
                  <a:srgbClr val="000000"/>
                </a:solidFill>
                <a:latin typeface="Arial" panose="020B0604020202020204" pitchFamily="34" charset="0"/>
                <a:ea typeface="メイリオ" panose="020B0604030504040204" pitchFamily="50" charset="-128"/>
                <a:cs typeface="Arial" panose="020B0604020202020204" pitchFamily="34" charset="0"/>
              </a:rPr>
              <a:t>と定められているので、</a:t>
            </a:r>
            <a:r>
              <a:rPr lang="en-US" altLang="ja-JP" sz="1400" dirty="0">
                <a:solidFill>
                  <a:srgbClr val="000000"/>
                </a:solidFill>
                <a:latin typeface="Arial" panose="020B0604020202020204" pitchFamily="34" charset="0"/>
                <a:ea typeface="メイリオ" panose="020B0604030504040204" pitchFamily="50" charset="-128"/>
                <a:cs typeface="Arial" panose="020B0604020202020204" pitchFamily="34" charset="0"/>
              </a:rPr>
              <a:t>11</a:t>
            </a:r>
            <a:r>
              <a:rPr lang="ja-JP" altLang="en-US" sz="1400" dirty="0">
                <a:solidFill>
                  <a:srgbClr val="000000"/>
                </a:solidFill>
                <a:latin typeface="Arial" panose="020B0604020202020204" pitchFamily="34" charset="0"/>
                <a:ea typeface="メイリオ" panose="020B0604030504040204" pitchFamily="50" charset="-128"/>
                <a:cs typeface="Arial" panose="020B0604020202020204" pitchFamily="34" charset="0"/>
              </a:rPr>
              <a:t>名の方がその限度を超えたことになります。一方で、全国の研究教育機関では実効線量限度を超えた従事者はいなかったことがわかります。島根大学では、</a:t>
            </a:r>
            <a:r>
              <a:rPr lang="en-US" altLang="ja-JP" sz="1400" dirty="0">
                <a:solidFill>
                  <a:srgbClr val="000000"/>
                </a:solidFill>
                <a:latin typeface="Arial" panose="020B0604020202020204" pitchFamily="34" charset="0"/>
                <a:ea typeface="メイリオ" panose="020B0604030504040204" pitchFamily="50" charset="-128"/>
                <a:cs typeface="Arial" panose="020B0604020202020204" pitchFamily="34" charset="0"/>
              </a:rPr>
              <a:t>RI</a:t>
            </a:r>
            <a:r>
              <a:rPr lang="ja-JP" altLang="en-US" sz="1400" dirty="0">
                <a:solidFill>
                  <a:srgbClr val="000000"/>
                </a:solidFill>
                <a:latin typeface="Arial" panose="020B0604020202020204" pitchFamily="34" charset="0"/>
                <a:ea typeface="メイリオ" panose="020B0604030504040204" pitchFamily="50" charset="-128"/>
                <a:cs typeface="Arial" panose="020B0604020202020204" pitchFamily="34" charset="0"/>
              </a:rPr>
              <a:t>実験施設での従事者は被ばくしておらず（被ばく者</a:t>
            </a:r>
            <a:r>
              <a:rPr lang="en-US" altLang="ja-JP" sz="1400" dirty="0">
                <a:solidFill>
                  <a:srgbClr val="000000"/>
                </a:solidFill>
                <a:latin typeface="Arial" panose="020B0604020202020204" pitchFamily="34" charset="0"/>
                <a:ea typeface="メイリオ" panose="020B0604030504040204" pitchFamily="50" charset="-128"/>
                <a:cs typeface="Arial" panose="020B0604020202020204" pitchFamily="34" charset="0"/>
              </a:rPr>
              <a:t>3</a:t>
            </a:r>
            <a:r>
              <a:rPr lang="ja-JP" altLang="en-US" sz="1400" dirty="0">
                <a:solidFill>
                  <a:srgbClr val="000000"/>
                </a:solidFill>
                <a:latin typeface="Arial" panose="020B0604020202020204" pitchFamily="34" charset="0"/>
                <a:ea typeface="メイリオ" panose="020B0604030504040204" pitchFamily="50" charset="-128"/>
                <a:cs typeface="Arial" panose="020B0604020202020204" pitchFamily="34" charset="0"/>
              </a:rPr>
              <a:t>名は病院内業務による被ばく）、また病院では被ばくしても最大</a:t>
            </a:r>
            <a:r>
              <a:rPr lang="en-US" altLang="ja-JP" sz="1400" dirty="0">
                <a:solidFill>
                  <a:srgbClr val="000000"/>
                </a:solidFill>
                <a:latin typeface="Arial" panose="020B0604020202020204" pitchFamily="34" charset="0"/>
                <a:ea typeface="メイリオ" panose="020B0604030504040204" pitchFamily="50" charset="-128"/>
                <a:cs typeface="Arial" panose="020B0604020202020204" pitchFamily="34" charset="0"/>
              </a:rPr>
              <a:t>5 mSv</a:t>
            </a:r>
            <a:r>
              <a:rPr lang="ja-JP" altLang="en-US" sz="1400" dirty="0">
                <a:solidFill>
                  <a:srgbClr val="000000"/>
                </a:solidFill>
                <a:latin typeface="Arial" panose="020B0604020202020204" pitchFamily="34" charset="0"/>
                <a:ea typeface="メイリオ" panose="020B0604030504040204" pitchFamily="50" charset="-128"/>
                <a:cs typeface="Arial" panose="020B0604020202020204" pitchFamily="34" charset="0"/>
              </a:rPr>
              <a:t>以下で、その割合（</a:t>
            </a:r>
            <a:r>
              <a:rPr lang="en-US" altLang="ja-JP" sz="1400" dirty="0">
                <a:solidFill>
                  <a:srgbClr val="000000"/>
                </a:solidFill>
                <a:latin typeface="Arial" panose="020B0604020202020204" pitchFamily="34" charset="0"/>
                <a:ea typeface="メイリオ" panose="020B0604030504040204" pitchFamily="50" charset="-128"/>
                <a:cs typeface="Arial" panose="020B0604020202020204" pitchFamily="34" charset="0"/>
              </a:rPr>
              <a:t>6.72</a:t>
            </a:r>
            <a:r>
              <a:rPr lang="ja-JP" altLang="en-US" sz="1400" dirty="0">
                <a:solidFill>
                  <a:srgbClr val="000000"/>
                </a:solidFill>
                <a:latin typeface="Arial" panose="020B0604020202020204" pitchFamily="34" charset="0"/>
                <a:ea typeface="メイリオ" panose="020B0604030504040204" pitchFamily="50" charset="-128"/>
                <a:cs typeface="Arial" panose="020B0604020202020204" pitchFamily="34" charset="0"/>
              </a:rPr>
              <a:t>％）は全国の一般医療（</a:t>
            </a:r>
            <a:r>
              <a:rPr lang="en-US" altLang="ja-JP" sz="1400" dirty="0">
                <a:solidFill>
                  <a:srgbClr val="000000"/>
                </a:solidFill>
                <a:latin typeface="Arial" panose="020B0604020202020204" pitchFamily="34" charset="0"/>
                <a:ea typeface="メイリオ" panose="020B0604030504040204" pitchFamily="50" charset="-128"/>
                <a:cs typeface="Arial" panose="020B0604020202020204" pitchFamily="34" charset="0"/>
              </a:rPr>
              <a:t>6.56</a:t>
            </a:r>
            <a:r>
              <a:rPr lang="ja-JP" altLang="en-US" sz="1400" dirty="0">
                <a:solidFill>
                  <a:srgbClr val="000000"/>
                </a:solidFill>
                <a:latin typeface="Arial" panose="020B0604020202020204" pitchFamily="34" charset="0"/>
                <a:ea typeface="メイリオ" panose="020B0604030504040204" pitchFamily="50" charset="-128"/>
                <a:cs typeface="Arial" panose="020B0604020202020204" pitchFamily="34" charset="0"/>
              </a:rPr>
              <a:t>％）と同程度でした。</a:t>
            </a:r>
            <a:endParaRPr lang="en-US" altLang="ja-JP" sz="1400" dirty="0">
              <a:latin typeface="Arial" panose="020B0604020202020204" pitchFamily="34" charset="0"/>
              <a:ea typeface="メイリオ" pitchFamily="50" charset="-128"/>
              <a:cs typeface="Arial" panose="020B0604020202020204" pitchFamily="34" charset="0"/>
            </a:endParaRPr>
          </a:p>
        </p:txBody>
      </p:sp>
      <p:graphicFrame>
        <p:nvGraphicFramePr>
          <p:cNvPr id="12" name="コンテンツ プレースホルダ 3">
            <a:extLst>
              <a:ext uri="{FF2B5EF4-FFF2-40B4-BE49-F238E27FC236}">
                <a16:creationId xmlns:a16="http://schemas.microsoft.com/office/drawing/2014/main" id="{4AB38950-AE0D-10C6-56DF-FC4CD6EB60E0}"/>
              </a:ext>
            </a:extLst>
          </p:cNvPr>
          <p:cNvGraphicFramePr>
            <a:graphicFrameLocks/>
          </p:cNvGraphicFramePr>
          <p:nvPr>
            <p:extLst>
              <p:ext uri="{D42A27DB-BD31-4B8C-83A1-F6EECF244321}">
                <p14:modId xmlns:p14="http://schemas.microsoft.com/office/powerpoint/2010/main" val="1111628496"/>
              </p:ext>
            </p:extLst>
          </p:nvPr>
        </p:nvGraphicFramePr>
        <p:xfrm>
          <a:off x="213500" y="778930"/>
          <a:ext cx="8517261" cy="3615263"/>
        </p:xfrm>
        <a:graphic>
          <a:graphicData uri="http://schemas.openxmlformats.org/drawingml/2006/table">
            <a:tbl>
              <a:tblPr/>
              <a:tblGrid>
                <a:gridCol w="1194469">
                  <a:extLst>
                    <a:ext uri="{9D8B030D-6E8A-4147-A177-3AD203B41FA5}">
                      <a16:colId xmlns:a16="http://schemas.microsoft.com/office/drawing/2014/main" val="20000"/>
                    </a:ext>
                  </a:extLst>
                </a:gridCol>
                <a:gridCol w="832509">
                  <a:extLst>
                    <a:ext uri="{9D8B030D-6E8A-4147-A177-3AD203B41FA5}">
                      <a16:colId xmlns:a16="http://schemas.microsoft.com/office/drawing/2014/main" val="20001"/>
                    </a:ext>
                  </a:extLst>
                </a:gridCol>
                <a:gridCol w="615333">
                  <a:extLst>
                    <a:ext uri="{9D8B030D-6E8A-4147-A177-3AD203B41FA5}">
                      <a16:colId xmlns:a16="http://schemas.microsoft.com/office/drawing/2014/main" val="20002"/>
                    </a:ext>
                  </a:extLst>
                </a:gridCol>
                <a:gridCol w="832509">
                  <a:extLst>
                    <a:ext uri="{9D8B030D-6E8A-4147-A177-3AD203B41FA5}">
                      <a16:colId xmlns:a16="http://schemas.microsoft.com/office/drawing/2014/main" val="20003"/>
                    </a:ext>
                  </a:extLst>
                </a:gridCol>
                <a:gridCol w="615333">
                  <a:extLst>
                    <a:ext uri="{9D8B030D-6E8A-4147-A177-3AD203B41FA5}">
                      <a16:colId xmlns:a16="http://schemas.microsoft.com/office/drawing/2014/main" val="20004"/>
                    </a:ext>
                  </a:extLst>
                </a:gridCol>
                <a:gridCol w="832509">
                  <a:extLst>
                    <a:ext uri="{9D8B030D-6E8A-4147-A177-3AD203B41FA5}">
                      <a16:colId xmlns:a16="http://schemas.microsoft.com/office/drawing/2014/main" val="20005"/>
                    </a:ext>
                  </a:extLst>
                </a:gridCol>
                <a:gridCol w="615333">
                  <a:extLst>
                    <a:ext uri="{9D8B030D-6E8A-4147-A177-3AD203B41FA5}">
                      <a16:colId xmlns:a16="http://schemas.microsoft.com/office/drawing/2014/main" val="20006"/>
                    </a:ext>
                  </a:extLst>
                </a:gridCol>
                <a:gridCol w="832509">
                  <a:extLst>
                    <a:ext uri="{9D8B030D-6E8A-4147-A177-3AD203B41FA5}">
                      <a16:colId xmlns:a16="http://schemas.microsoft.com/office/drawing/2014/main" val="3849671935"/>
                    </a:ext>
                  </a:extLst>
                </a:gridCol>
                <a:gridCol w="668295">
                  <a:extLst>
                    <a:ext uri="{9D8B030D-6E8A-4147-A177-3AD203B41FA5}">
                      <a16:colId xmlns:a16="http://schemas.microsoft.com/office/drawing/2014/main" val="1526523441"/>
                    </a:ext>
                  </a:extLst>
                </a:gridCol>
                <a:gridCol w="779547">
                  <a:extLst>
                    <a:ext uri="{9D8B030D-6E8A-4147-A177-3AD203B41FA5}">
                      <a16:colId xmlns:a16="http://schemas.microsoft.com/office/drawing/2014/main" val="3893157112"/>
                    </a:ext>
                  </a:extLst>
                </a:gridCol>
                <a:gridCol w="698915">
                  <a:extLst>
                    <a:ext uri="{9D8B030D-6E8A-4147-A177-3AD203B41FA5}">
                      <a16:colId xmlns:a16="http://schemas.microsoft.com/office/drawing/2014/main" val="20007"/>
                    </a:ext>
                  </a:extLst>
                </a:gridCol>
              </a:tblGrid>
              <a:tr h="262463">
                <a:tc rowSpan="2">
                  <a:txBody>
                    <a:bodyPr/>
                    <a:lstStyle/>
                    <a:p>
                      <a:pPr algn="ctr" fontAlgn="ctr"/>
                      <a:r>
                        <a:rPr lang="ja-JP" altLang="en-US"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年実効線量</a:t>
                      </a: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a:t>
                      </a:r>
                      <a:r>
                        <a:rPr lang="en-US"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mSv)</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fontAlgn="ctr"/>
                      <a:r>
                        <a:rPr lang="ja-JP" altLang="en-US"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一般医療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fontAlgn="ctr"/>
                      <a:r>
                        <a:rPr lang="ja-JP" altLang="en-US" sz="1400" b="0" i="0" u="none" strike="noStrike">
                          <a:solidFill>
                            <a:srgbClr val="000000"/>
                          </a:solidFill>
                          <a:effectLst/>
                          <a:latin typeface="Arial" panose="020B0604020202020204" pitchFamily="34" charset="0"/>
                          <a:ea typeface="メイリオ" panose="020B0604030504040204" pitchFamily="50" charset="-128"/>
                          <a:cs typeface="Arial" panose="020B0604020202020204" pitchFamily="34" charset="0"/>
                        </a:rPr>
                        <a:t>歯科医療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fontAlgn="ctr"/>
                      <a:r>
                        <a:rPr lang="ja-JP" altLang="en-US"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研究教育</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rPr>
                        <a:t>RI</a:t>
                      </a:r>
                      <a:r>
                        <a:rPr kumimoji="1" lang="ja-JP" altLang="en-US"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rPr>
                        <a:t>実験施設</a:t>
                      </a:r>
                      <a:endParaRPr kumimoji="1" lang="en-US" altLang="ja-JP"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400" dirty="0">
                          <a:solidFill>
                            <a:srgbClr val="000000"/>
                          </a:solidFill>
                          <a:latin typeface="Arial" panose="020B0604020202020204" pitchFamily="34" charset="0"/>
                          <a:ea typeface="メイリオ" panose="020B0604030504040204" pitchFamily="50" charset="-128"/>
                          <a:cs typeface="Arial" panose="020B0604020202020204" pitchFamily="34" charset="0"/>
                        </a:rPr>
                        <a:t>医学部附属病院</a:t>
                      </a:r>
                      <a:endParaRPr kumimoji="1" lang="en-US" altLang="ja-JP"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2463">
                <a:tc vMerge="1">
                  <a:txBody>
                    <a:bodyPr/>
                    <a:lstStyle/>
                    <a:p>
                      <a:pPr algn="ctr" fontAlgn="ctr"/>
                      <a:endParaRPr lang="ja-JP" altLang="en-US" sz="1100" b="0" i="0" u="none" strike="noStrike" dirty="0">
                        <a:solidFill>
                          <a:srgbClr val="000000"/>
                        </a:solidFill>
                        <a:effectLst/>
                        <a:latin typeface="Arial" panose="020B0604020202020204" pitchFamily="34" charset="0"/>
                        <a:ea typeface="ＭＳ 明朝" panose="02020609040205080304" pitchFamily="17" charset="-128"/>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人数</a:t>
                      </a:r>
                      <a:endPar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人数</a:t>
                      </a:r>
                      <a:endPar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人数</a:t>
                      </a:r>
                      <a:endPar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人数</a:t>
                      </a:r>
                      <a:endPar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人数</a:t>
                      </a:r>
                      <a:endPar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algn="ctr" fontAlgn="ctr"/>
                      <a:r>
                        <a:rPr lang="ja-JP" altLang="en-US"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検出限界未満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310,505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75.38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27,648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96.68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60,149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96.84</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rPr>
                        <a:t>18</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rPr>
                        <a:t>85.71</a:t>
                      </a:r>
                      <a:endParaRPr kumimoji="1" lang="ja-JP" altLang="en-US"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rPr>
                        <a:t>548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rPr>
                        <a:t>81.79</a:t>
                      </a:r>
                      <a:endParaRPr kumimoji="1" lang="ja-JP" altLang="en-US"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0.10</a:t>
                      </a:r>
                      <a:r>
                        <a:rPr lang="ja-JP" altLang="en-US"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a:t>
                      </a: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70,965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17.23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765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2.68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1,470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2.37</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rPr>
                        <a:t>1</a:t>
                      </a:r>
                      <a:endParaRPr kumimoji="1" lang="ja-JP" altLang="en-US"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rPr>
                        <a:t>4.76</a:t>
                      </a:r>
                      <a:endParaRPr kumimoji="1" lang="ja-JP" altLang="en-US"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rPr>
                        <a:t>77</a:t>
                      </a:r>
                      <a:endParaRPr kumimoji="1" lang="ja-JP" altLang="en-US"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rPr>
                        <a:t>11.49</a:t>
                      </a:r>
                      <a:endParaRPr kumimoji="1" lang="ja-JP" altLang="en-US"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1.01</a:t>
                      </a:r>
                      <a:r>
                        <a:rPr lang="ja-JP" altLang="en-US"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a:t>
                      </a: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27,040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6.56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175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0.61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452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0.73</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rPr>
                        <a:t>2</a:t>
                      </a:r>
                      <a:endParaRPr kumimoji="1" lang="ja-JP" altLang="en-US"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rPr>
                        <a:t>9.52</a:t>
                      </a:r>
                      <a:endParaRPr kumimoji="1" lang="ja-JP" altLang="en-US"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rPr>
                        <a:t>45</a:t>
                      </a:r>
                      <a:endParaRPr kumimoji="1" lang="ja-JP" altLang="en-US"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rPr>
                        <a:t>6.72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0">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5.01</a:t>
                      </a:r>
                      <a:r>
                        <a:rPr lang="ja-JP" altLang="en-US"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a:t>
                      </a: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2,655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0.64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0.02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0.05</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rPr>
                        <a:t>0</a:t>
                      </a:r>
                      <a:endParaRPr kumimoji="1" lang="ja-JP" altLang="en-US"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0">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10.01</a:t>
                      </a:r>
                      <a:r>
                        <a:rPr lang="ja-JP" altLang="en-US"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a:t>
                      </a: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15.00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498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0.12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0.01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0.02</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rPr>
                        <a:t>0</a:t>
                      </a:r>
                      <a:endParaRPr kumimoji="1" lang="ja-JP" altLang="en-US"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0">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15.01</a:t>
                      </a:r>
                      <a:r>
                        <a:rPr lang="ja-JP" altLang="en-US"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a:t>
                      </a: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20.00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136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0.03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rPr>
                        <a:t>0</a:t>
                      </a:r>
                      <a:endParaRPr kumimoji="1" lang="ja-JP" altLang="en-US"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75608287"/>
                  </a:ext>
                </a:extLst>
              </a:tr>
              <a:tr h="0">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20.01</a:t>
                      </a:r>
                      <a:r>
                        <a:rPr lang="ja-JP" altLang="en-US"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a:t>
                      </a: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25.00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0.01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rPr>
                        <a:t>0</a:t>
                      </a:r>
                      <a:endParaRPr kumimoji="1" lang="ja-JP" altLang="en-US"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9556329"/>
                  </a:ext>
                </a:extLst>
              </a:tr>
              <a:tr h="0">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25.01</a:t>
                      </a:r>
                      <a:r>
                        <a:rPr lang="ja-JP" altLang="en-US"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a:t>
                      </a: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0.02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rPr>
                        <a:t>0</a:t>
                      </a:r>
                      <a:endParaRPr kumimoji="1" lang="ja-JP" altLang="en-US"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51128474"/>
                  </a:ext>
                </a:extLst>
              </a:tr>
              <a:tr h="0">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50.00</a:t>
                      </a:r>
                      <a:r>
                        <a:rPr lang="ja-JP" altLang="en-US"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超過</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rPr>
                        <a:t>0</a:t>
                      </a:r>
                      <a:endParaRPr kumimoji="1" lang="ja-JP" altLang="en-US"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98635857"/>
                  </a:ext>
                </a:extLst>
              </a:tr>
              <a:tr h="0">
                <a:tc>
                  <a:txBody>
                    <a:bodyPr/>
                    <a:lstStyle/>
                    <a:p>
                      <a:pPr algn="ctr" fontAlgn="ctr"/>
                      <a:r>
                        <a:rPr lang="ja-JP" altLang="en-US"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合  計</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411,927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28,597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62,114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400" b="0" i="0" u="none" strike="noStrike" dirty="0">
                          <a:solidFill>
                            <a:srgbClr val="000000"/>
                          </a:solidFill>
                          <a:effectLst/>
                          <a:latin typeface="Arial" panose="020B0604020202020204" pitchFamily="34" charset="0"/>
                          <a:ea typeface="メイリオ" panose="020B0604030504040204" pitchFamily="50" charset="-128"/>
                          <a:cs typeface="Arial" panose="020B0604020202020204" pitchFamily="34" charset="0"/>
                        </a:rPr>
                        <a:t>100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rPr>
                        <a:t>21</a:t>
                      </a:r>
                      <a:endParaRPr kumimoji="1" lang="ja-JP" altLang="en-US"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rPr>
                        <a:t>100</a:t>
                      </a:r>
                      <a:endParaRPr kumimoji="1" lang="ja-JP" altLang="en-US"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rPr>
                        <a:t>670</a:t>
                      </a:r>
                      <a:endParaRPr kumimoji="1" lang="ja-JP" altLang="en-US"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rPr>
                        <a:t>100</a:t>
                      </a:r>
                      <a:endParaRPr kumimoji="1" lang="ja-JP" altLang="en-US" sz="1400" b="0" i="0" u="none" strike="noStrike" cap="none" normalizeH="0" baseline="0" dirty="0">
                        <a:ln>
                          <a:noFill/>
                        </a:ln>
                        <a:solidFill>
                          <a:schemeClr val="tx1"/>
                        </a:solidFill>
                        <a:effectLst/>
                        <a:latin typeface="Arial" panose="020B0604020202020204" pitchFamily="34" charset="0"/>
                        <a:ea typeface="メイリオ" panose="020B0604030504040204" pitchFamily="50" charset="-128"/>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6" name="テキスト ボックス 15">
            <a:extLst>
              <a:ext uri="{FF2B5EF4-FFF2-40B4-BE49-F238E27FC236}">
                <a16:creationId xmlns:a16="http://schemas.microsoft.com/office/drawing/2014/main" id="{7A9F7A2B-A9D7-558E-14E0-F4A16BF4FA8F}"/>
              </a:ext>
            </a:extLst>
          </p:cNvPr>
          <p:cNvSpPr txBox="1"/>
          <p:nvPr/>
        </p:nvSpPr>
        <p:spPr>
          <a:xfrm>
            <a:off x="5785388" y="191677"/>
            <a:ext cx="3347391" cy="461665"/>
          </a:xfrm>
          <a:prstGeom prst="rect">
            <a:avLst/>
          </a:prstGeom>
          <a:noFill/>
        </p:spPr>
        <p:txBody>
          <a:bodyPr wrap="none" rtlCol="0">
            <a:spAutoFit/>
          </a:bodyPr>
          <a:lstStyle/>
          <a:p>
            <a:r>
              <a:rPr lang="ja-JP" altLang="en-US" sz="1200" dirty="0">
                <a:solidFill>
                  <a:srgbClr val="000000"/>
                </a:solidFill>
                <a:latin typeface="Arial" panose="020B0604020202020204" pitchFamily="34" charset="0"/>
                <a:ea typeface="メイリオ" panose="020B0604030504040204" pitchFamily="50" charset="-128"/>
                <a:cs typeface="Arial" panose="020B0604020202020204" pitchFamily="34" charset="0"/>
              </a:rPr>
              <a:t>左欄：個人線量測定機関協議会</a:t>
            </a:r>
            <a:r>
              <a:rPr lang="en-US" altLang="ja-JP" sz="1200" dirty="0">
                <a:solidFill>
                  <a:srgbClr val="000000"/>
                </a:solidFill>
                <a:latin typeface="Arial" panose="020B0604020202020204" pitchFamily="34" charset="0"/>
                <a:ea typeface="メイリオ" panose="020B0604030504040204" pitchFamily="50" charset="-128"/>
                <a:cs typeface="Arial" panose="020B0604020202020204" pitchFamily="34" charset="0"/>
              </a:rPr>
              <a:t>(</a:t>
            </a:r>
            <a:r>
              <a:rPr lang="ja-JP" altLang="en-US" sz="1200" dirty="0">
                <a:solidFill>
                  <a:srgbClr val="000000"/>
                </a:solidFill>
                <a:latin typeface="Arial" panose="020B0604020202020204" pitchFamily="34" charset="0"/>
                <a:ea typeface="メイリオ" panose="020B0604030504040204" pitchFamily="50" charset="-128"/>
                <a:cs typeface="Arial" panose="020B0604020202020204" pitchFamily="34" charset="0"/>
              </a:rPr>
              <a:t>令和</a:t>
            </a:r>
            <a:r>
              <a:rPr lang="en-US" altLang="ja-JP" sz="1200" dirty="0">
                <a:solidFill>
                  <a:srgbClr val="000000"/>
                </a:solidFill>
                <a:latin typeface="Arial" panose="020B0604020202020204" pitchFamily="34" charset="0"/>
                <a:ea typeface="メイリオ" panose="020B0604030504040204" pitchFamily="50" charset="-128"/>
                <a:cs typeface="Arial" panose="020B0604020202020204" pitchFamily="34" charset="0"/>
              </a:rPr>
              <a:t>5</a:t>
            </a:r>
            <a:r>
              <a:rPr lang="ja-JP" altLang="en-US" sz="1200" dirty="0">
                <a:solidFill>
                  <a:srgbClr val="000000"/>
                </a:solidFill>
                <a:latin typeface="Arial" panose="020B0604020202020204" pitchFamily="34" charset="0"/>
                <a:ea typeface="メイリオ" panose="020B0604030504040204" pitchFamily="50" charset="-128"/>
                <a:cs typeface="Arial" panose="020B0604020202020204" pitchFamily="34" charset="0"/>
              </a:rPr>
              <a:t>年度）</a:t>
            </a:r>
            <a:endParaRPr lang="en-US" altLang="ja-JP" sz="1200" dirty="0">
              <a:solidFill>
                <a:srgbClr val="000000"/>
              </a:solidFill>
              <a:latin typeface="Arial" panose="020B0604020202020204" pitchFamily="34" charset="0"/>
              <a:ea typeface="メイリオ" panose="020B0604030504040204" pitchFamily="50" charset="-128"/>
              <a:cs typeface="Arial" panose="020B0604020202020204" pitchFamily="34" charset="0"/>
            </a:endParaRPr>
          </a:p>
          <a:p>
            <a:r>
              <a:rPr lang="ja-JP" altLang="en-US" sz="1200" dirty="0">
                <a:solidFill>
                  <a:srgbClr val="000000"/>
                </a:solidFill>
                <a:latin typeface="Arial" panose="020B0604020202020204" pitchFamily="34" charset="0"/>
                <a:ea typeface="メイリオ" panose="020B0604030504040204" pitchFamily="50" charset="-128"/>
                <a:cs typeface="Arial" panose="020B0604020202020204" pitchFamily="34" charset="0"/>
              </a:rPr>
              <a:t>右欄：島根大学出雲キャンパス（令和</a:t>
            </a:r>
            <a:r>
              <a:rPr lang="en-US" altLang="ja-JP" sz="1200" dirty="0">
                <a:solidFill>
                  <a:srgbClr val="000000"/>
                </a:solidFill>
                <a:latin typeface="Arial" panose="020B0604020202020204" pitchFamily="34" charset="0"/>
                <a:ea typeface="メイリオ" panose="020B0604030504040204" pitchFamily="50" charset="-128"/>
                <a:cs typeface="Arial" panose="020B0604020202020204" pitchFamily="34" charset="0"/>
              </a:rPr>
              <a:t>6</a:t>
            </a:r>
            <a:r>
              <a:rPr lang="ja-JP" altLang="en-US" sz="1200" dirty="0">
                <a:solidFill>
                  <a:srgbClr val="000000"/>
                </a:solidFill>
                <a:latin typeface="Arial" panose="020B0604020202020204" pitchFamily="34" charset="0"/>
                <a:ea typeface="メイリオ" panose="020B0604030504040204" pitchFamily="50" charset="-128"/>
                <a:cs typeface="Arial" panose="020B0604020202020204" pitchFamily="34" charset="0"/>
              </a:rPr>
              <a:t>年度）</a:t>
            </a:r>
          </a:p>
        </p:txBody>
      </p:sp>
      <p:sp>
        <p:nvSpPr>
          <p:cNvPr id="18" name="テキスト ボックス 17">
            <a:extLst>
              <a:ext uri="{FF2B5EF4-FFF2-40B4-BE49-F238E27FC236}">
                <a16:creationId xmlns:a16="http://schemas.microsoft.com/office/drawing/2014/main" id="{FB296E26-E886-0ECE-63F4-662367EF7F09}"/>
              </a:ext>
            </a:extLst>
          </p:cNvPr>
          <p:cNvSpPr txBox="1"/>
          <p:nvPr/>
        </p:nvSpPr>
        <p:spPr>
          <a:xfrm>
            <a:off x="1890075" y="4508331"/>
            <a:ext cx="6745757" cy="646331"/>
          </a:xfrm>
          <a:prstGeom prst="rect">
            <a:avLst/>
          </a:prstGeom>
          <a:noFill/>
        </p:spPr>
        <p:txBody>
          <a:bodyPr wrap="none" rtlCol="0">
            <a:spAutoFit/>
          </a:bodyPr>
          <a:lstStyle/>
          <a:p>
            <a:pPr>
              <a:spcBef>
                <a:spcPct val="0"/>
              </a:spcBef>
            </a:pPr>
            <a:r>
              <a:rPr lang="ja-JP" altLang="en-US" sz="1200" dirty="0">
                <a:solidFill>
                  <a:srgbClr val="000000"/>
                </a:solidFill>
                <a:latin typeface="Arial" panose="020B0604020202020204" pitchFamily="34" charset="0"/>
                <a:ea typeface="メイリオ" panose="020B0604030504040204" pitchFamily="50" charset="-128"/>
                <a:cs typeface="Arial" panose="020B0604020202020204" pitchFamily="34" charset="0"/>
              </a:rPr>
              <a:t>（医学部附属病院の内訳）</a:t>
            </a:r>
            <a:endParaRPr lang="en-US" altLang="ja-JP" sz="1200" dirty="0">
              <a:solidFill>
                <a:srgbClr val="000000"/>
              </a:solidFill>
              <a:latin typeface="Arial" panose="020B0604020202020204" pitchFamily="34" charset="0"/>
              <a:ea typeface="メイリオ" panose="020B0604030504040204" pitchFamily="50" charset="-128"/>
              <a:cs typeface="Arial" panose="020B0604020202020204" pitchFamily="34" charset="0"/>
            </a:endParaRPr>
          </a:p>
          <a:p>
            <a:pPr>
              <a:spcBef>
                <a:spcPct val="0"/>
              </a:spcBef>
            </a:pPr>
            <a:r>
              <a:rPr lang="en-US" altLang="zh-TW" sz="1200" dirty="0">
                <a:solidFill>
                  <a:srgbClr val="000000"/>
                </a:solidFill>
                <a:latin typeface="Arial" panose="020B0604020202020204" pitchFamily="34" charset="0"/>
                <a:ea typeface="メイリオ" panose="020B0604030504040204" pitchFamily="50" charset="-128"/>
                <a:cs typeface="Arial" panose="020B0604020202020204" pitchFamily="34" charset="0"/>
              </a:rPr>
              <a:t>0.1</a:t>
            </a:r>
            <a:r>
              <a:rPr lang="zh-TW" altLang="en-US" sz="1200" dirty="0">
                <a:solidFill>
                  <a:srgbClr val="000000"/>
                </a:solidFill>
                <a:latin typeface="Arial" panose="020B0604020202020204" pitchFamily="34" charset="0"/>
                <a:ea typeface="メイリオ" panose="020B0604030504040204" pitchFamily="50" charset="-128"/>
                <a:cs typeface="Arial" panose="020B0604020202020204" pitchFamily="34" charset="0"/>
              </a:rPr>
              <a:t>～</a:t>
            </a:r>
            <a:r>
              <a:rPr lang="en-US" altLang="zh-TW" sz="1200" dirty="0">
                <a:solidFill>
                  <a:srgbClr val="000000"/>
                </a:solidFill>
                <a:latin typeface="Arial" panose="020B0604020202020204" pitchFamily="34" charset="0"/>
                <a:ea typeface="メイリオ" panose="020B0604030504040204" pitchFamily="50" charset="-128"/>
                <a:cs typeface="Arial" panose="020B0604020202020204" pitchFamily="34" charset="0"/>
              </a:rPr>
              <a:t>1.0mSv</a:t>
            </a:r>
            <a:r>
              <a:rPr lang="zh-TW" altLang="en-US" sz="1200" dirty="0">
                <a:solidFill>
                  <a:srgbClr val="000000"/>
                </a:solidFill>
                <a:latin typeface="Arial" panose="020B0604020202020204" pitchFamily="34" charset="0"/>
                <a:ea typeface="メイリオ" panose="020B0604030504040204" pitchFamily="50" charset="-128"/>
                <a:cs typeface="Arial" panose="020B0604020202020204" pitchFamily="34" charset="0"/>
              </a:rPr>
              <a:t>　</a:t>
            </a:r>
            <a:r>
              <a:rPr lang="ja-JP" altLang="en-US" sz="1200" dirty="0">
                <a:solidFill>
                  <a:prstClr val="black"/>
                </a:solidFill>
                <a:latin typeface="Arial" panose="020B0604020202020204" pitchFamily="34" charset="0"/>
                <a:ea typeface="メイリオ" panose="020B0604030504040204" pitchFamily="50" charset="-128"/>
                <a:cs typeface="Arial" panose="020B0604020202020204" pitchFamily="34" charset="0"/>
              </a:rPr>
              <a:t>医師</a:t>
            </a:r>
            <a:r>
              <a:rPr lang="en-US" altLang="ja-JP" sz="1200" dirty="0">
                <a:solidFill>
                  <a:prstClr val="black"/>
                </a:solidFill>
                <a:latin typeface="Arial" panose="020B0604020202020204" pitchFamily="34" charset="0"/>
                <a:ea typeface="メイリオ" panose="020B0604030504040204" pitchFamily="50" charset="-128"/>
                <a:cs typeface="Arial" panose="020B0604020202020204" pitchFamily="34" charset="0"/>
              </a:rPr>
              <a:t>39</a:t>
            </a:r>
            <a:r>
              <a:rPr lang="ja-JP" altLang="en-US" sz="1200" dirty="0">
                <a:solidFill>
                  <a:prstClr val="black"/>
                </a:solidFill>
                <a:latin typeface="Arial" panose="020B0604020202020204" pitchFamily="34" charset="0"/>
                <a:ea typeface="メイリオ" panose="020B0604030504040204" pitchFamily="50" charset="-128"/>
                <a:cs typeface="Arial" panose="020B0604020202020204" pitchFamily="34" charset="0"/>
              </a:rPr>
              <a:t>名、診療放射線技師</a:t>
            </a:r>
            <a:r>
              <a:rPr lang="en-US" altLang="ja-JP" sz="1200" dirty="0">
                <a:solidFill>
                  <a:prstClr val="black"/>
                </a:solidFill>
                <a:latin typeface="Arial" panose="020B0604020202020204" pitchFamily="34" charset="0"/>
                <a:ea typeface="メイリオ" panose="020B0604030504040204" pitchFamily="50" charset="-128"/>
                <a:cs typeface="Arial" panose="020B0604020202020204" pitchFamily="34" charset="0"/>
              </a:rPr>
              <a:t>10</a:t>
            </a:r>
            <a:r>
              <a:rPr lang="ja-JP" altLang="en-US" sz="1200" dirty="0">
                <a:solidFill>
                  <a:prstClr val="black"/>
                </a:solidFill>
                <a:latin typeface="Arial" panose="020B0604020202020204" pitchFamily="34" charset="0"/>
                <a:ea typeface="メイリオ" panose="020B0604030504040204" pitchFamily="50" charset="-128"/>
                <a:cs typeface="Arial" panose="020B0604020202020204" pitchFamily="34" charset="0"/>
              </a:rPr>
              <a:t>名、看護師</a:t>
            </a:r>
            <a:r>
              <a:rPr lang="en-US" altLang="ja-JP" sz="1200" dirty="0">
                <a:solidFill>
                  <a:prstClr val="black"/>
                </a:solidFill>
                <a:latin typeface="Arial" panose="020B0604020202020204" pitchFamily="34" charset="0"/>
                <a:ea typeface="メイリオ" panose="020B0604030504040204" pitchFamily="50" charset="-128"/>
                <a:cs typeface="Arial" panose="020B0604020202020204" pitchFamily="34" charset="0"/>
              </a:rPr>
              <a:t>25</a:t>
            </a:r>
            <a:r>
              <a:rPr lang="ja-JP" altLang="en-US" sz="1200" dirty="0">
                <a:solidFill>
                  <a:prstClr val="black"/>
                </a:solidFill>
                <a:latin typeface="Arial" panose="020B0604020202020204" pitchFamily="34" charset="0"/>
                <a:ea typeface="メイリオ" panose="020B0604030504040204" pitchFamily="50" charset="-128"/>
                <a:cs typeface="Arial" panose="020B0604020202020204" pitchFamily="34" charset="0"/>
              </a:rPr>
              <a:t>名、その他（臨床工学技士など）</a:t>
            </a:r>
            <a:r>
              <a:rPr lang="en-US" altLang="ja-JP" sz="1200" dirty="0">
                <a:solidFill>
                  <a:prstClr val="black"/>
                </a:solidFill>
                <a:latin typeface="Arial" panose="020B0604020202020204" pitchFamily="34" charset="0"/>
                <a:ea typeface="メイリオ" panose="020B0604030504040204" pitchFamily="50" charset="-128"/>
                <a:cs typeface="Arial" panose="020B0604020202020204" pitchFamily="34" charset="0"/>
              </a:rPr>
              <a:t>3</a:t>
            </a:r>
            <a:r>
              <a:rPr lang="ja-JP" altLang="en-US" sz="1200" dirty="0">
                <a:solidFill>
                  <a:prstClr val="black"/>
                </a:solidFill>
                <a:latin typeface="Arial" panose="020B0604020202020204" pitchFamily="34" charset="0"/>
                <a:ea typeface="メイリオ" panose="020B0604030504040204" pitchFamily="50" charset="-128"/>
                <a:cs typeface="Arial" panose="020B0604020202020204" pitchFamily="34" charset="0"/>
              </a:rPr>
              <a:t>名</a:t>
            </a:r>
            <a:endParaRPr lang="en-US" altLang="ja-JP" sz="1200" dirty="0">
              <a:solidFill>
                <a:prstClr val="black"/>
              </a:solidFill>
              <a:latin typeface="Arial" panose="020B0604020202020204" pitchFamily="34" charset="0"/>
              <a:ea typeface="メイリオ" panose="020B0604030504040204" pitchFamily="50" charset="-128"/>
              <a:cs typeface="Arial" panose="020B0604020202020204" pitchFamily="34" charset="0"/>
            </a:endParaRPr>
          </a:p>
          <a:p>
            <a:pPr>
              <a:spcBef>
                <a:spcPct val="0"/>
              </a:spcBef>
            </a:pPr>
            <a:r>
              <a:rPr lang="en-US" altLang="zh-TW" sz="1200" dirty="0">
                <a:solidFill>
                  <a:srgbClr val="000000"/>
                </a:solidFill>
                <a:latin typeface="Arial" panose="020B0604020202020204" pitchFamily="34" charset="0"/>
                <a:ea typeface="メイリオ" panose="020B0604030504040204" pitchFamily="50" charset="-128"/>
                <a:cs typeface="Arial" panose="020B0604020202020204" pitchFamily="34" charset="0"/>
              </a:rPr>
              <a:t>1.1</a:t>
            </a:r>
            <a:r>
              <a:rPr lang="zh-TW" altLang="en-US" sz="1200" dirty="0">
                <a:solidFill>
                  <a:srgbClr val="000000"/>
                </a:solidFill>
                <a:latin typeface="Arial" panose="020B0604020202020204" pitchFamily="34" charset="0"/>
                <a:ea typeface="メイリオ" panose="020B0604030504040204" pitchFamily="50" charset="-128"/>
                <a:cs typeface="Arial" panose="020B0604020202020204" pitchFamily="34" charset="0"/>
              </a:rPr>
              <a:t>～</a:t>
            </a:r>
            <a:r>
              <a:rPr lang="en-US" altLang="zh-TW" sz="1200" dirty="0">
                <a:solidFill>
                  <a:srgbClr val="000000"/>
                </a:solidFill>
                <a:latin typeface="Arial" panose="020B0604020202020204" pitchFamily="34" charset="0"/>
                <a:ea typeface="メイリオ" panose="020B0604030504040204" pitchFamily="50" charset="-128"/>
                <a:cs typeface="Arial" panose="020B0604020202020204" pitchFamily="34" charset="0"/>
              </a:rPr>
              <a:t>5.0mSv</a:t>
            </a:r>
            <a:r>
              <a:rPr lang="zh-TW" altLang="en-US" sz="1200" dirty="0">
                <a:solidFill>
                  <a:srgbClr val="000000"/>
                </a:solidFill>
                <a:latin typeface="Arial" panose="020B0604020202020204" pitchFamily="34" charset="0"/>
                <a:ea typeface="メイリオ" panose="020B0604030504040204" pitchFamily="50" charset="-128"/>
                <a:cs typeface="Arial" panose="020B0604020202020204" pitchFamily="34" charset="0"/>
              </a:rPr>
              <a:t>　</a:t>
            </a:r>
            <a:r>
              <a:rPr lang="ja-JP" altLang="en-US" sz="1200" dirty="0">
                <a:solidFill>
                  <a:prstClr val="black"/>
                </a:solidFill>
                <a:latin typeface="Arial" panose="020B0604020202020204" pitchFamily="34" charset="0"/>
                <a:ea typeface="メイリオ" panose="020B0604030504040204" pitchFamily="50" charset="-128"/>
                <a:cs typeface="Arial" panose="020B0604020202020204" pitchFamily="34" charset="0"/>
              </a:rPr>
              <a:t>医師</a:t>
            </a:r>
            <a:r>
              <a:rPr lang="en-US" altLang="ja-JP" sz="1200" dirty="0">
                <a:solidFill>
                  <a:prstClr val="black"/>
                </a:solidFill>
                <a:latin typeface="Arial" panose="020B0604020202020204" pitchFamily="34" charset="0"/>
                <a:ea typeface="メイリオ" panose="020B0604030504040204" pitchFamily="50" charset="-128"/>
                <a:cs typeface="Arial" panose="020B0604020202020204" pitchFamily="34" charset="0"/>
              </a:rPr>
              <a:t>10</a:t>
            </a:r>
            <a:r>
              <a:rPr lang="ja-JP" altLang="en-US" sz="1200" dirty="0">
                <a:solidFill>
                  <a:prstClr val="black"/>
                </a:solidFill>
                <a:latin typeface="Arial" panose="020B0604020202020204" pitchFamily="34" charset="0"/>
                <a:ea typeface="メイリオ" panose="020B0604030504040204" pitchFamily="50" charset="-128"/>
                <a:cs typeface="Arial" panose="020B0604020202020204" pitchFamily="34" charset="0"/>
              </a:rPr>
              <a:t>名</a:t>
            </a:r>
            <a:r>
              <a:rPr lang="zh-TW" altLang="en-US" sz="1200" dirty="0">
                <a:solidFill>
                  <a:srgbClr val="000000"/>
                </a:solidFill>
                <a:latin typeface="Arial" panose="020B0604020202020204" pitchFamily="34" charset="0"/>
                <a:ea typeface="メイリオ" panose="020B0604030504040204" pitchFamily="50" charset="-128"/>
                <a:cs typeface="Arial" panose="020B0604020202020204" pitchFamily="34" charset="0"/>
              </a:rPr>
              <a:t>、</a:t>
            </a:r>
            <a:r>
              <a:rPr lang="ja-JP" altLang="en-US" sz="1200" dirty="0">
                <a:solidFill>
                  <a:prstClr val="black"/>
                </a:solidFill>
                <a:latin typeface="Arial" panose="020B0604020202020204" pitchFamily="34" charset="0"/>
                <a:ea typeface="メイリオ" panose="020B0604030504040204" pitchFamily="50" charset="-128"/>
                <a:cs typeface="Arial" panose="020B0604020202020204" pitchFamily="34" charset="0"/>
              </a:rPr>
              <a:t>診療放射線技師</a:t>
            </a:r>
            <a:r>
              <a:rPr lang="en-US" altLang="ja-JP" sz="1200" dirty="0">
                <a:solidFill>
                  <a:prstClr val="black"/>
                </a:solidFill>
                <a:latin typeface="Arial" panose="020B0604020202020204" pitchFamily="34" charset="0"/>
                <a:ea typeface="メイリオ" panose="020B0604030504040204" pitchFamily="50" charset="-128"/>
                <a:cs typeface="Arial" panose="020B0604020202020204" pitchFamily="34" charset="0"/>
              </a:rPr>
              <a:t>31</a:t>
            </a:r>
            <a:r>
              <a:rPr lang="ja-JP" altLang="en-US" sz="1200" dirty="0">
                <a:solidFill>
                  <a:prstClr val="black"/>
                </a:solidFill>
                <a:latin typeface="Arial" panose="020B0604020202020204" pitchFamily="34" charset="0"/>
                <a:ea typeface="メイリオ" panose="020B0604030504040204" pitchFamily="50" charset="-128"/>
                <a:cs typeface="Arial" panose="020B0604020202020204" pitchFamily="34" charset="0"/>
              </a:rPr>
              <a:t>名、看護師</a:t>
            </a:r>
            <a:r>
              <a:rPr lang="en-US" altLang="ja-JP" sz="1200" dirty="0">
                <a:solidFill>
                  <a:prstClr val="black"/>
                </a:solidFill>
                <a:latin typeface="Arial" panose="020B0604020202020204" pitchFamily="34" charset="0"/>
                <a:ea typeface="メイリオ" panose="020B0604030504040204" pitchFamily="50" charset="-128"/>
                <a:cs typeface="Arial" panose="020B0604020202020204" pitchFamily="34" charset="0"/>
              </a:rPr>
              <a:t>2</a:t>
            </a:r>
            <a:r>
              <a:rPr lang="ja-JP" altLang="en-US" sz="1200" dirty="0">
                <a:solidFill>
                  <a:prstClr val="black"/>
                </a:solidFill>
                <a:latin typeface="Arial" panose="020B0604020202020204" pitchFamily="34" charset="0"/>
                <a:ea typeface="メイリオ" panose="020B0604030504040204" pitchFamily="50" charset="-128"/>
                <a:cs typeface="Arial" panose="020B0604020202020204" pitchFamily="34" charset="0"/>
              </a:rPr>
              <a:t>名</a:t>
            </a:r>
            <a:endParaRPr lang="en-US" altLang="ja-JP" sz="1200" dirty="0">
              <a:solidFill>
                <a:prstClr val="black"/>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49793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iterate type="lt">
                                    <p:tmAbs val="300"/>
                                  </p:iterate>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5"/>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788B7C0-F1A1-867D-EFC8-D433B30441A6}"/>
              </a:ext>
            </a:extLst>
          </p:cNvPr>
          <p:cNvSpPr txBox="1"/>
          <p:nvPr/>
        </p:nvSpPr>
        <p:spPr>
          <a:xfrm>
            <a:off x="113121" y="169682"/>
            <a:ext cx="6922088" cy="461665"/>
          </a:xfrm>
          <a:prstGeom prst="rect">
            <a:avLst/>
          </a:prstGeom>
          <a:noFill/>
        </p:spPr>
        <p:txBody>
          <a:bodyPr wrap="none" rtlCol="0">
            <a:spAutoFit/>
          </a:bodyPr>
          <a:lstStyle/>
          <a:p>
            <a:r>
              <a:rPr lang="ja-JP" altLang="en-US" sz="2400" u="sng" dirty="0">
                <a:latin typeface="Arial" panose="020B0604020202020204" pitchFamily="34" charset="0"/>
                <a:ea typeface="メイリオ" panose="020B0604030504040204" pitchFamily="50" charset="-128"/>
                <a:cs typeface="Arial" panose="020B0604020202020204" pitchFamily="34" charset="0"/>
              </a:rPr>
              <a:t>④当</a:t>
            </a:r>
            <a:r>
              <a:rPr lang="en-US" altLang="ja-JP" sz="2400" u="sng" dirty="0">
                <a:latin typeface="Arial" panose="020B0604020202020204" pitchFamily="34" charset="0"/>
                <a:ea typeface="メイリオ" panose="020B0604030504040204" pitchFamily="50" charset="-128"/>
                <a:cs typeface="Arial" panose="020B0604020202020204" pitchFamily="34" charset="0"/>
              </a:rPr>
              <a:t>RI</a:t>
            </a:r>
            <a:r>
              <a:rPr lang="ja-JP" altLang="en-US" sz="2400" u="sng" dirty="0">
                <a:latin typeface="Arial" panose="020B0604020202020204" pitchFamily="34" charset="0"/>
                <a:ea typeface="メイリオ" panose="020B0604030504040204" pitchFamily="50" charset="-128"/>
                <a:cs typeface="Arial" panose="020B0604020202020204" pitchFamily="34" charset="0"/>
              </a:rPr>
              <a:t>実験施設における使用等に関する注意点</a:t>
            </a:r>
            <a:r>
              <a:rPr lang="en-US" altLang="ja-JP" sz="2400" u="sng" dirty="0">
                <a:latin typeface="Arial" panose="020B0604020202020204" pitchFamily="34" charset="0"/>
                <a:ea typeface="メイリオ" panose="020B0604030504040204" pitchFamily="50" charset="-128"/>
                <a:cs typeface="Arial" panose="020B0604020202020204" pitchFamily="34" charset="0"/>
              </a:rPr>
              <a:t>-1</a:t>
            </a:r>
          </a:p>
        </p:txBody>
      </p:sp>
      <p:sp>
        <p:nvSpPr>
          <p:cNvPr id="3" name="正方形/長方形 2">
            <a:extLst>
              <a:ext uri="{FF2B5EF4-FFF2-40B4-BE49-F238E27FC236}">
                <a16:creationId xmlns:a16="http://schemas.microsoft.com/office/drawing/2014/main" id="{22610B9D-CF50-047E-D016-6BE19A8B5603}"/>
              </a:ext>
            </a:extLst>
          </p:cNvPr>
          <p:cNvSpPr/>
          <p:nvPr/>
        </p:nvSpPr>
        <p:spPr>
          <a:xfrm>
            <a:off x="5389912" y="5306741"/>
            <a:ext cx="288033" cy="276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593165A1-9B7D-E8F4-DD33-2DD388D87D4D}"/>
              </a:ext>
            </a:extLst>
          </p:cNvPr>
          <p:cNvSpPr txBox="1"/>
          <p:nvPr/>
        </p:nvSpPr>
        <p:spPr>
          <a:xfrm>
            <a:off x="146865" y="1257011"/>
            <a:ext cx="7571303" cy="369332"/>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rPr>
              <a:t>①</a:t>
            </a:r>
            <a:r>
              <a:rPr lang="ja-JP" altLang="en-US" dirty="0">
                <a:latin typeface="メイリオ" pitchFamily="50" charset="-128"/>
                <a:ea typeface="メイリオ" pitchFamily="50" charset="-128"/>
                <a:cs typeface="メイリオ" pitchFamily="50" charset="-128"/>
              </a:rPr>
              <a:t>管理区域に立ち入るときは、個人被ばく線量計を着用してください。</a:t>
            </a:r>
            <a:endParaRPr lang="en-US" altLang="ja-JP" dirty="0">
              <a:latin typeface="メイリオ" pitchFamily="50" charset="-128"/>
              <a:ea typeface="メイリオ" pitchFamily="50" charset="-128"/>
              <a:cs typeface="メイリオ" pitchFamily="50" charset="-128"/>
            </a:endParaRPr>
          </a:p>
        </p:txBody>
      </p:sp>
      <p:cxnSp>
        <p:nvCxnSpPr>
          <p:cNvPr id="8" name="直線コネクタ 7">
            <a:extLst>
              <a:ext uri="{FF2B5EF4-FFF2-40B4-BE49-F238E27FC236}">
                <a16:creationId xmlns:a16="http://schemas.microsoft.com/office/drawing/2014/main" id="{931E1098-E32E-6813-0FB0-469D03730C4C}"/>
              </a:ext>
            </a:extLst>
          </p:cNvPr>
          <p:cNvCxnSpPr/>
          <p:nvPr/>
        </p:nvCxnSpPr>
        <p:spPr>
          <a:xfrm>
            <a:off x="0" y="5203882"/>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テキスト ボックス 8">
            <a:extLst>
              <a:ext uri="{FF2B5EF4-FFF2-40B4-BE49-F238E27FC236}">
                <a16:creationId xmlns:a16="http://schemas.microsoft.com/office/drawing/2014/main" id="{DD51F978-BC95-7AB4-6B4B-37D4C45C8FE7}"/>
              </a:ext>
            </a:extLst>
          </p:cNvPr>
          <p:cNvSpPr txBox="1"/>
          <p:nvPr/>
        </p:nvSpPr>
        <p:spPr>
          <a:xfrm>
            <a:off x="0" y="4855898"/>
            <a:ext cx="543739" cy="388568"/>
          </a:xfrm>
          <a:prstGeom prst="rect">
            <a:avLst/>
          </a:prstGeom>
          <a:noFill/>
        </p:spPr>
        <p:txBody>
          <a:bodyPr wrap="none" rtlCol="0">
            <a:spAutoFit/>
          </a:bodyPr>
          <a:lstStyle/>
          <a:p>
            <a:pPr>
              <a:lnSpc>
                <a:spcPct val="150000"/>
              </a:lnSpc>
            </a:pPr>
            <a:r>
              <a:rPr lang="ja-JP" altLang="en-US" sz="1400" dirty="0">
                <a:latin typeface="Arial" panose="020B0604020202020204" pitchFamily="34" charset="0"/>
                <a:ea typeface="メイリオ" panose="020B0604030504040204" pitchFamily="50" charset="-128"/>
                <a:cs typeface="Arial" panose="020B0604020202020204" pitchFamily="34" charset="0"/>
              </a:rPr>
              <a:t>解説</a:t>
            </a:r>
            <a:endParaRPr lang="en-US" altLang="ja-JP" sz="1400" dirty="0">
              <a:latin typeface="Arial" panose="020B0604020202020204" pitchFamily="34" charset="0"/>
              <a:ea typeface="メイリオ" panose="020B0604030504040204" pitchFamily="50" charset="-128"/>
              <a:cs typeface="Arial" panose="020B0604020202020204" pitchFamily="34" charset="0"/>
            </a:endParaRPr>
          </a:p>
        </p:txBody>
      </p:sp>
      <p:sp>
        <p:nvSpPr>
          <p:cNvPr id="10" name="テキスト ボックス 9">
            <a:extLst>
              <a:ext uri="{FF2B5EF4-FFF2-40B4-BE49-F238E27FC236}">
                <a16:creationId xmlns:a16="http://schemas.microsoft.com/office/drawing/2014/main" id="{5BD00DB7-9920-586B-E821-BB8096E24EDE}"/>
              </a:ext>
            </a:extLst>
          </p:cNvPr>
          <p:cNvSpPr txBox="1"/>
          <p:nvPr/>
        </p:nvSpPr>
        <p:spPr>
          <a:xfrm>
            <a:off x="84841" y="5232166"/>
            <a:ext cx="8974317" cy="1815882"/>
          </a:xfrm>
          <a:prstGeom prst="rect">
            <a:avLst/>
          </a:prstGeom>
          <a:noFill/>
        </p:spPr>
        <p:txBody>
          <a:bodyPr wrap="square" rtlCol="0">
            <a:spAutoFit/>
          </a:bodyPr>
          <a:lstStyle/>
          <a:p>
            <a:r>
              <a:rPr lang="ja-JP" altLang="en-US" sz="1400" dirty="0">
                <a:latin typeface="Arial" panose="020B0604020202020204" pitchFamily="34" charset="0"/>
                <a:ea typeface="メイリオ" panose="020B0604030504040204" pitchFamily="50" charset="-128"/>
                <a:cs typeface="Arial" panose="020B0604020202020204" pitchFamily="34" charset="0"/>
              </a:rPr>
              <a:t>次に、当</a:t>
            </a:r>
            <a:r>
              <a:rPr lang="en-US" altLang="ja-JP" sz="1400" dirty="0">
                <a:latin typeface="Arial" panose="020B0604020202020204" pitchFamily="34" charset="0"/>
                <a:ea typeface="メイリオ" panose="020B0604030504040204" pitchFamily="50" charset="-128"/>
                <a:cs typeface="Arial" panose="020B0604020202020204" pitchFamily="34" charset="0"/>
              </a:rPr>
              <a:t>RI</a:t>
            </a:r>
            <a:r>
              <a:rPr lang="ja-JP" altLang="en-US" sz="1400" dirty="0">
                <a:latin typeface="Arial" panose="020B0604020202020204" pitchFamily="34" charset="0"/>
                <a:ea typeface="メイリオ" panose="020B0604030504040204" pitchFamily="50" charset="-128"/>
                <a:cs typeface="Arial" panose="020B0604020202020204" pitchFamily="34" charset="0"/>
              </a:rPr>
              <a:t>実験施設における使用等に関する注意点について説明します。</a:t>
            </a:r>
            <a:endParaRPr lang="en-US" altLang="ja-JP" sz="1400" dirty="0">
              <a:latin typeface="Arial" panose="020B0604020202020204" pitchFamily="34" charset="0"/>
              <a:ea typeface="メイリオ" panose="020B0604030504040204" pitchFamily="50" charset="-128"/>
              <a:cs typeface="Arial" panose="020B0604020202020204" pitchFamily="34" charset="0"/>
            </a:endParaRPr>
          </a:p>
          <a:p>
            <a:r>
              <a:rPr lang="ja-JP" altLang="en-US" sz="1400" dirty="0">
                <a:latin typeface="Arial" panose="020B0604020202020204" pitchFamily="34" charset="0"/>
                <a:ea typeface="メイリオ" panose="020B0604030504040204" pitchFamily="50" charset="-128"/>
                <a:cs typeface="Arial" panose="020B0604020202020204" pitchFamily="34" charset="0"/>
              </a:rPr>
              <a:t>①業務従事者として登録された研究者は、被ばくによる線量を測定するため管理区域に立ち入るときは、個人被ばく線量計を着用してください。</a:t>
            </a:r>
            <a:endParaRPr lang="en-US" altLang="ja-JP" sz="1400" dirty="0">
              <a:latin typeface="Arial" panose="020B0604020202020204" pitchFamily="34" charset="0"/>
              <a:ea typeface="メイリオ" pitchFamily="50" charset="-128"/>
              <a:cs typeface="Arial" panose="020B0604020202020204" pitchFamily="34" charset="0"/>
            </a:endParaRPr>
          </a:p>
          <a:p>
            <a:r>
              <a:rPr lang="ja-JP" altLang="en-US" sz="1400" dirty="0">
                <a:latin typeface="Arial" panose="020B0604020202020204" pitchFamily="34" charset="0"/>
                <a:ea typeface="メイリオ" pitchFamily="50" charset="-128"/>
                <a:cs typeface="Arial" panose="020B0604020202020204" pitchFamily="34" charset="0"/>
              </a:rPr>
              <a:t>②内部被ばく防止のため、管理区域内では飲食や喫煙、化粧は禁止になっています。内部被ばくの可能性がある行為は行わないようにしてください。</a:t>
            </a:r>
            <a:endParaRPr lang="en-US" altLang="ja-JP" sz="1400" dirty="0">
              <a:latin typeface="Arial" panose="020B0604020202020204" pitchFamily="34" charset="0"/>
              <a:ea typeface="メイリオ" pitchFamily="50" charset="-128"/>
              <a:cs typeface="Arial" panose="020B0604020202020204" pitchFamily="34" charset="0"/>
            </a:endParaRPr>
          </a:p>
          <a:p>
            <a:r>
              <a:rPr lang="ja-JP" altLang="en-US" sz="1400" dirty="0">
                <a:latin typeface="Arial" panose="020B0604020202020204" pitchFamily="34" charset="0"/>
                <a:ea typeface="メイリオ" pitchFamily="50" charset="-128"/>
                <a:cs typeface="Arial" panose="020B0604020202020204" pitchFamily="34" charset="0"/>
              </a:rPr>
              <a:t>③退出するときは、汚染検査室にて、</a:t>
            </a:r>
            <a:r>
              <a:rPr lang="en-US" altLang="ja-JP" sz="1400" dirty="0">
                <a:latin typeface="Arial" panose="020B0604020202020204" pitchFamily="34" charset="0"/>
                <a:ea typeface="メイリオ" pitchFamily="50" charset="-128"/>
                <a:cs typeface="Arial" panose="020B0604020202020204" pitchFamily="34" charset="0"/>
              </a:rPr>
              <a:t>GM</a:t>
            </a:r>
            <a:r>
              <a:rPr lang="ja-JP" altLang="en-US" sz="1400" dirty="0">
                <a:latin typeface="Arial" panose="020B0604020202020204" pitchFamily="34" charset="0"/>
                <a:ea typeface="メイリオ" pitchFamily="50" charset="-128"/>
                <a:cs typeface="Arial" panose="020B0604020202020204" pitchFamily="34" charset="0"/>
              </a:rPr>
              <a:t>式サーベイメータを用いて、身体各部・衣服・はきもの等の汚染の有無を検査してください。特に袖やスリッパの裏側は汚染しやすい箇所なので注意してください。</a:t>
            </a:r>
            <a:endParaRPr lang="en-US" altLang="ja-JP" sz="1400" dirty="0">
              <a:latin typeface="Arial" panose="020B0604020202020204" pitchFamily="34" charset="0"/>
              <a:ea typeface="メイリオ" pitchFamily="50" charset="-128"/>
              <a:cs typeface="Arial" panose="020B0604020202020204" pitchFamily="34" charset="0"/>
            </a:endParaRPr>
          </a:p>
          <a:p>
            <a:endParaRPr lang="en-US" altLang="ja-JP" sz="1400" dirty="0">
              <a:latin typeface="Arial" panose="020B0604020202020204" pitchFamily="34" charset="0"/>
              <a:ea typeface="メイリオ" pitchFamily="50" charset="-128"/>
              <a:cs typeface="Arial" panose="020B0604020202020204" pitchFamily="34" charset="0"/>
            </a:endParaRPr>
          </a:p>
        </p:txBody>
      </p:sp>
      <p:sp>
        <p:nvSpPr>
          <p:cNvPr id="11" name="テキスト ボックス 10">
            <a:extLst>
              <a:ext uri="{FF2B5EF4-FFF2-40B4-BE49-F238E27FC236}">
                <a16:creationId xmlns:a16="http://schemas.microsoft.com/office/drawing/2014/main" id="{E7777C6A-1827-908E-B872-63C9A087FAAF}"/>
              </a:ext>
            </a:extLst>
          </p:cNvPr>
          <p:cNvSpPr txBox="1"/>
          <p:nvPr/>
        </p:nvSpPr>
        <p:spPr>
          <a:xfrm>
            <a:off x="146865" y="1879077"/>
            <a:ext cx="6878806" cy="369332"/>
          </a:xfrm>
          <a:prstGeom prst="rect">
            <a:avLst/>
          </a:prstGeom>
          <a:noFill/>
        </p:spPr>
        <p:txBody>
          <a:bodyPr wrap="none" rtlCol="0">
            <a:spAutoFit/>
          </a:bodyPr>
          <a:lstStyle/>
          <a:p>
            <a:r>
              <a:rPr lang="ja-JP" altLang="en-US" dirty="0">
                <a:latin typeface="Arial" panose="020B0604020202020204" pitchFamily="34" charset="0"/>
                <a:ea typeface="メイリオ" panose="020B0604030504040204" pitchFamily="50" charset="-128"/>
                <a:cs typeface="Arial" panose="020B0604020202020204" pitchFamily="34" charset="0"/>
              </a:rPr>
              <a:t>②</a:t>
            </a:r>
            <a:r>
              <a:rPr lang="ja-JP" altLang="en-US" dirty="0">
                <a:latin typeface="メイリオ" pitchFamily="50" charset="-128"/>
                <a:ea typeface="メイリオ" pitchFamily="50" charset="-128"/>
                <a:cs typeface="メイリオ" pitchFamily="50" charset="-128"/>
              </a:rPr>
              <a:t>管理区域内では、飲食、喫煙、化粧等は行わないでください。</a:t>
            </a:r>
            <a:endParaRPr lang="en-US" altLang="ja-JP" dirty="0">
              <a:latin typeface="メイリオ" pitchFamily="50" charset="-128"/>
              <a:ea typeface="メイリオ" pitchFamily="50" charset="-128"/>
              <a:cs typeface="メイリオ" pitchFamily="50" charset="-128"/>
            </a:endParaRPr>
          </a:p>
        </p:txBody>
      </p:sp>
      <p:sp>
        <p:nvSpPr>
          <p:cNvPr id="15" name="テキスト ボックス 14">
            <a:extLst>
              <a:ext uri="{FF2B5EF4-FFF2-40B4-BE49-F238E27FC236}">
                <a16:creationId xmlns:a16="http://schemas.microsoft.com/office/drawing/2014/main" id="{26AFDA04-4DAA-5337-983A-2DCBCABFADCA}"/>
              </a:ext>
            </a:extLst>
          </p:cNvPr>
          <p:cNvSpPr txBox="1"/>
          <p:nvPr/>
        </p:nvSpPr>
        <p:spPr>
          <a:xfrm>
            <a:off x="146865" y="2431527"/>
            <a:ext cx="7470315" cy="646331"/>
          </a:xfrm>
          <a:prstGeom prst="rect">
            <a:avLst/>
          </a:prstGeom>
          <a:noFill/>
        </p:spPr>
        <p:txBody>
          <a:bodyPr wrap="none" rtlCol="0">
            <a:spAutoFit/>
          </a:bodyPr>
          <a:lstStyle/>
          <a:p>
            <a:r>
              <a:rPr lang="ja-JP" altLang="en-US" dirty="0">
                <a:latin typeface="Arial" panose="020B0604020202020204" pitchFamily="34" charset="0"/>
                <a:ea typeface="メイリオ" panose="020B0604030504040204" pitchFamily="50" charset="-128"/>
                <a:cs typeface="Arial" panose="020B0604020202020204" pitchFamily="34" charset="0"/>
              </a:rPr>
              <a:t>③</a:t>
            </a:r>
            <a:r>
              <a:rPr lang="ja-JP" altLang="en-US" dirty="0">
                <a:latin typeface="メイリオ" pitchFamily="50" charset="-128"/>
                <a:ea typeface="メイリオ" pitchFamily="50" charset="-128"/>
                <a:cs typeface="メイリオ" pitchFamily="50" charset="-128"/>
              </a:rPr>
              <a:t>退出するときは、汚染検査室にて、</a:t>
            </a:r>
            <a:r>
              <a:rPr lang="en-US" altLang="ja-JP" dirty="0">
                <a:latin typeface="メイリオ" pitchFamily="50" charset="-128"/>
                <a:ea typeface="メイリオ" pitchFamily="50" charset="-128"/>
                <a:cs typeface="メイリオ" pitchFamily="50" charset="-128"/>
              </a:rPr>
              <a:t>GM</a:t>
            </a:r>
            <a:r>
              <a:rPr lang="ja-JP" altLang="en-US" dirty="0">
                <a:latin typeface="メイリオ" pitchFamily="50" charset="-128"/>
                <a:ea typeface="メイリオ" pitchFamily="50" charset="-128"/>
                <a:cs typeface="メイリオ" pitchFamily="50" charset="-128"/>
              </a:rPr>
              <a:t>式サーベイメータを用いて、</a:t>
            </a:r>
            <a:endParaRPr lang="en-US" altLang="ja-JP" dirty="0">
              <a:latin typeface="メイリオ" pitchFamily="50" charset="-128"/>
              <a:ea typeface="メイリオ" pitchFamily="50" charset="-128"/>
              <a:cs typeface="メイリオ" pitchFamily="50" charset="-128"/>
            </a:endParaRPr>
          </a:p>
          <a:p>
            <a:r>
              <a:rPr lang="ja-JP" altLang="en-US" dirty="0">
                <a:latin typeface="メイリオ" pitchFamily="50" charset="-128"/>
                <a:ea typeface="メイリオ" pitchFamily="50" charset="-128"/>
                <a:cs typeface="メイリオ" pitchFamily="50" charset="-128"/>
              </a:rPr>
              <a:t>　身体各部・衣服・はきもの等の汚染の有無を検査してください。</a:t>
            </a:r>
            <a:endParaRPr lang="en-US" altLang="ja-JP" dirty="0">
              <a:latin typeface="メイリオ" pitchFamily="50" charset="-128"/>
              <a:ea typeface="メイリオ" pitchFamily="50" charset="-128"/>
              <a:cs typeface="メイリオ" pitchFamily="50" charset="-128"/>
            </a:endParaRPr>
          </a:p>
        </p:txBody>
      </p:sp>
      <p:sp>
        <p:nvSpPr>
          <p:cNvPr id="16" name="テキスト ボックス 15">
            <a:extLst>
              <a:ext uri="{FF2B5EF4-FFF2-40B4-BE49-F238E27FC236}">
                <a16:creationId xmlns:a16="http://schemas.microsoft.com/office/drawing/2014/main" id="{5CFCCEF8-C018-5029-E222-C1293C3F5B9E}"/>
              </a:ext>
            </a:extLst>
          </p:cNvPr>
          <p:cNvSpPr txBox="1"/>
          <p:nvPr/>
        </p:nvSpPr>
        <p:spPr>
          <a:xfrm>
            <a:off x="442140" y="2993502"/>
            <a:ext cx="6340197" cy="442429"/>
          </a:xfrm>
          <a:prstGeom prst="rect">
            <a:avLst/>
          </a:prstGeom>
          <a:noFill/>
        </p:spPr>
        <p:txBody>
          <a:bodyPr wrap="none" rtlCol="0">
            <a:spAutoFit/>
          </a:bodyPr>
          <a:lstStyle/>
          <a:p>
            <a:pPr>
              <a:lnSpc>
                <a:spcPts val="3000"/>
              </a:lnSpc>
            </a:pPr>
            <a:r>
              <a:rPr lang="ja-JP" altLang="en-US" sz="1600" dirty="0">
                <a:latin typeface="メイリオ" pitchFamily="50" charset="-128"/>
                <a:ea typeface="メイリオ" pitchFamily="50" charset="-128"/>
                <a:cs typeface="メイリオ" pitchFamily="50" charset="-128"/>
              </a:rPr>
              <a:t>＊現在ハンドフットクロスモニターは故障のため使用できません。</a:t>
            </a:r>
            <a:endParaRPr lang="en-US" altLang="ja-JP" sz="1600" dirty="0">
              <a:latin typeface="メイリオ" pitchFamily="50" charset="-128"/>
              <a:ea typeface="メイリオ" pitchFamily="50" charset="-128"/>
              <a:cs typeface="メイリオ" pitchFamily="50" charset="-128"/>
            </a:endParaRPr>
          </a:p>
        </p:txBody>
      </p:sp>
      <p:sp>
        <p:nvSpPr>
          <p:cNvPr id="19" name="テキスト ボックス 18">
            <a:extLst>
              <a:ext uri="{FF2B5EF4-FFF2-40B4-BE49-F238E27FC236}">
                <a16:creationId xmlns:a16="http://schemas.microsoft.com/office/drawing/2014/main" id="{CDFFE750-9117-DFD1-AE40-55D2E1959C28}"/>
              </a:ext>
            </a:extLst>
          </p:cNvPr>
          <p:cNvSpPr txBox="1"/>
          <p:nvPr/>
        </p:nvSpPr>
        <p:spPr>
          <a:xfrm>
            <a:off x="146865" y="809336"/>
            <a:ext cx="3185487" cy="369332"/>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rPr>
              <a:t>被ばくの防護と測定について</a:t>
            </a:r>
            <a:endParaRPr lang="en-US" altLang="ja-JP"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5202FFAA-F101-F8E4-A2C7-8F975F94377B}"/>
              </a:ext>
            </a:extLst>
          </p:cNvPr>
          <p:cNvSpPr txBox="1"/>
          <p:nvPr/>
        </p:nvSpPr>
        <p:spPr>
          <a:xfrm>
            <a:off x="9144000" y="3795463"/>
            <a:ext cx="184731" cy="830997"/>
          </a:xfrm>
          <a:prstGeom prst="rect">
            <a:avLst/>
          </a:prstGeom>
          <a:noFill/>
        </p:spPr>
        <p:txBody>
          <a:bodyPr wrap="none" rtlCol="0">
            <a:spAutoFit/>
          </a:bodyPr>
          <a:lstStyle/>
          <a:p>
            <a:endParaRPr kumimoji="1" lang="en-US" altLang="ja-JP" sz="1600" dirty="0">
              <a:highlight>
                <a:srgbClr val="FFFF00"/>
              </a:highlight>
            </a:endParaRPr>
          </a:p>
          <a:p>
            <a:endParaRPr kumimoji="1" lang="en-US" altLang="ja-JP" sz="1600" dirty="0">
              <a:highlight>
                <a:srgbClr val="FFFF00"/>
              </a:highlight>
            </a:endParaRPr>
          </a:p>
          <a:p>
            <a:endParaRPr kumimoji="1" lang="ja-JP" altLang="en-US" sz="1600" dirty="0">
              <a:highlight>
                <a:srgbClr val="FFFF00"/>
              </a:highlight>
            </a:endParaRPr>
          </a:p>
        </p:txBody>
      </p:sp>
      <p:sp>
        <p:nvSpPr>
          <p:cNvPr id="4" name="テキスト ボックス 3">
            <a:extLst>
              <a:ext uri="{FF2B5EF4-FFF2-40B4-BE49-F238E27FC236}">
                <a16:creationId xmlns:a16="http://schemas.microsoft.com/office/drawing/2014/main" id="{D860D98B-917A-36D3-55DE-A4ED0E1E8815}"/>
              </a:ext>
            </a:extLst>
          </p:cNvPr>
          <p:cNvSpPr txBox="1"/>
          <p:nvPr/>
        </p:nvSpPr>
        <p:spPr>
          <a:xfrm>
            <a:off x="146865" y="3603102"/>
            <a:ext cx="8956298" cy="1477328"/>
          </a:xfrm>
          <a:prstGeom prst="rect">
            <a:avLst/>
          </a:prstGeom>
          <a:noFill/>
        </p:spPr>
        <p:txBody>
          <a:bodyPr wrap="square" rtlCol="0">
            <a:spAutoFit/>
          </a:bodyPr>
          <a:lstStyle/>
          <a:p>
            <a:r>
              <a:rPr lang="ja-JP" altLang="en-US" dirty="0">
                <a:latin typeface="Arial" panose="020B0604020202020204" pitchFamily="34" charset="0"/>
                <a:ea typeface="メイリオ" panose="020B0604030504040204" pitchFamily="50" charset="-128"/>
                <a:cs typeface="Arial" panose="020B0604020202020204" pitchFamily="34" charset="0"/>
              </a:rPr>
              <a:t>④</a:t>
            </a:r>
            <a:r>
              <a:rPr lang="ja-JP" altLang="en-US" dirty="0">
                <a:latin typeface="メイリオ" pitchFamily="50" charset="-128"/>
                <a:ea typeface="メイリオ" pitchFamily="50" charset="-128"/>
                <a:cs typeface="メイリオ" pitchFamily="50" charset="-128"/>
              </a:rPr>
              <a:t>器具等を持ち出すときは、汚染検査室にて表面汚染の有無を検査してください。</a:t>
            </a:r>
            <a:endParaRPr lang="en-US" altLang="ja-JP" dirty="0">
              <a:latin typeface="メイリオ" pitchFamily="50" charset="-128"/>
              <a:ea typeface="メイリオ" pitchFamily="50" charset="-128"/>
              <a:cs typeface="メイリオ" pitchFamily="50" charset="-128"/>
            </a:endParaRPr>
          </a:p>
          <a:p>
            <a:r>
              <a:rPr lang="ja-JP" altLang="en-US" dirty="0">
                <a:latin typeface="メイリオ" pitchFamily="50" charset="-128"/>
                <a:ea typeface="メイリオ" pitchFamily="50" charset="-128"/>
                <a:cs typeface="メイリオ" pitchFamily="50" charset="-128"/>
              </a:rPr>
              <a:t>　もし、トリチウムを使用した物品や機器類を持ち出す場合で、実験中汚染の</a:t>
            </a:r>
            <a:endParaRPr lang="en-US" altLang="ja-JP" dirty="0">
              <a:latin typeface="メイリオ" pitchFamily="50" charset="-128"/>
              <a:ea typeface="メイリオ" pitchFamily="50" charset="-128"/>
              <a:cs typeface="メイリオ" pitchFamily="50" charset="-128"/>
            </a:endParaRPr>
          </a:p>
          <a:p>
            <a:r>
              <a:rPr lang="ja-JP" altLang="en-US" dirty="0">
                <a:latin typeface="メイリオ" pitchFamily="50" charset="-128"/>
                <a:ea typeface="メイリオ" pitchFamily="50" charset="-128"/>
                <a:cs typeface="メイリオ" pitchFamily="50" charset="-128"/>
              </a:rPr>
              <a:t>　可能性があったと考えられる場合には、持ち出す前に管理室にお伝えください。</a:t>
            </a:r>
            <a:endParaRPr lang="en-US" altLang="ja-JP" dirty="0">
              <a:latin typeface="メイリオ" pitchFamily="50" charset="-128"/>
              <a:ea typeface="メイリオ" pitchFamily="50" charset="-128"/>
              <a:cs typeface="メイリオ" pitchFamily="50" charset="-128"/>
            </a:endParaRPr>
          </a:p>
          <a:p>
            <a:r>
              <a:rPr lang="ja-JP" altLang="en-US" dirty="0">
                <a:latin typeface="メイリオ" pitchFamily="50" charset="-128"/>
                <a:ea typeface="メイリオ" pitchFamily="50" charset="-128"/>
                <a:cs typeface="メイリオ" pitchFamily="50" charset="-128"/>
              </a:rPr>
              <a:t>　また、トリチウム以外の汚染があった場合にも、持つ出す前に管理室にご連絡</a:t>
            </a:r>
            <a:endParaRPr lang="en-US" altLang="ja-JP" dirty="0">
              <a:latin typeface="メイリオ" pitchFamily="50" charset="-128"/>
              <a:ea typeface="メイリオ" pitchFamily="50" charset="-128"/>
              <a:cs typeface="メイリオ" pitchFamily="50" charset="-128"/>
            </a:endParaRPr>
          </a:p>
          <a:p>
            <a:r>
              <a:rPr lang="ja-JP" altLang="en-US" dirty="0">
                <a:latin typeface="メイリオ" pitchFamily="50" charset="-128"/>
                <a:ea typeface="メイリオ" pitchFamily="50" charset="-128"/>
                <a:cs typeface="メイリオ" pitchFamily="50" charset="-128"/>
              </a:rPr>
              <a:t>　ください。</a:t>
            </a:r>
            <a:endParaRPr lang="en-US" altLang="ja-JP" dirty="0">
              <a:latin typeface="メイリオ" pitchFamily="50" charset="-128"/>
              <a:ea typeface="メイリオ" pitchFamily="50" charset="-128"/>
              <a:cs typeface="メイリオ" pitchFamily="50" charset="-128"/>
            </a:endParaRPr>
          </a:p>
        </p:txBody>
      </p:sp>
      <p:sp>
        <p:nvSpPr>
          <p:cNvPr id="6" name="テキスト ボックス 5">
            <a:extLst>
              <a:ext uri="{FF2B5EF4-FFF2-40B4-BE49-F238E27FC236}">
                <a16:creationId xmlns:a16="http://schemas.microsoft.com/office/drawing/2014/main" id="{1CD2CFC9-84FD-9FFD-870A-026C7EC0A552}"/>
              </a:ext>
            </a:extLst>
          </p:cNvPr>
          <p:cNvSpPr txBox="1"/>
          <p:nvPr/>
        </p:nvSpPr>
        <p:spPr>
          <a:xfrm>
            <a:off x="5182044" y="4710194"/>
            <a:ext cx="2169184" cy="338554"/>
          </a:xfrm>
          <a:prstGeom prst="rect">
            <a:avLst/>
          </a:prstGeom>
          <a:noFill/>
        </p:spPr>
        <p:txBody>
          <a:bodyPr wrap="none" rtlCol="0">
            <a:spAutoFit/>
          </a:bodyPr>
          <a:lstStyle/>
          <a:p>
            <a:r>
              <a:rPr kumimoji="1" lang="ja-JP" altLang="en-US" sz="1600" b="1" dirty="0">
                <a:solidFill>
                  <a:schemeClr val="bg1"/>
                </a:solidFill>
                <a:highlight>
                  <a:srgbClr val="000080"/>
                </a:highlight>
                <a:latin typeface="メイリオ" panose="020B0604030504040204" pitchFamily="50" charset="-128"/>
                <a:ea typeface="メイリオ" panose="020B0604030504040204" pitchFamily="50" charset="-128"/>
              </a:rPr>
              <a:t>持つ出す → 持ち出す</a:t>
            </a:r>
            <a:endParaRPr kumimoji="1" lang="en-US" altLang="ja-JP" sz="1600" b="1" dirty="0">
              <a:solidFill>
                <a:schemeClr val="bg1"/>
              </a:solidFill>
              <a:highlight>
                <a:srgbClr val="000080"/>
              </a:highligh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2236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iterate type="lt">
                                    <p:tmAbs val="300"/>
                                  </p:iterate>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5"/>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B8FB345A-3C02-BBD8-22B4-9CE571E5C44B}"/>
              </a:ext>
            </a:extLst>
          </p:cNvPr>
          <p:cNvSpPr/>
          <p:nvPr/>
        </p:nvSpPr>
        <p:spPr>
          <a:xfrm>
            <a:off x="5389912" y="5306741"/>
            <a:ext cx="288033" cy="276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コネクタ 2">
            <a:extLst>
              <a:ext uri="{FF2B5EF4-FFF2-40B4-BE49-F238E27FC236}">
                <a16:creationId xmlns:a16="http://schemas.microsoft.com/office/drawing/2014/main" id="{FDCC20B8-405A-2596-6368-F31D168B6A7A}"/>
              </a:ext>
            </a:extLst>
          </p:cNvPr>
          <p:cNvCxnSpPr/>
          <p:nvPr/>
        </p:nvCxnSpPr>
        <p:spPr>
          <a:xfrm>
            <a:off x="0" y="5203882"/>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テキスト ボックス 3">
            <a:extLst>
              <a:ext uri="{FF2B5EF4-FFF2-40B4-BE49-F238E27FC236}">
                <a16:creationId xmlns:a16="http://schemas.microsoft.com/office/drawing/2014/main" id="{86E95AC8-A395-3B21-A747-5402892B3D2E}"/>
              </a:ext>
            </a:extLst>
          </p:cNvPr>
          <p:cNvSpPr txBox="1"/>
          <p:nvPr/>
        </p:nvSpPr>
        <p:spPr>
          <a:xfrm>
            <a:off x="0" y="4855898"/>
            <a:ext cx="543739" cy="388568"/>
          </a:xfrm>
          <a:prstGeom prst="rect">
            <a:avLst/>
          </a:prstGeom>
          <a:noFill/>
        </p:spPr>
        <p:txBody>
          <a:bodyPr wrap="none" rtlCol="0">
            <a:spAutoFit/>
          </a:bodyPr>
          <a:lstStyle/>
          <a:p>
            <a:pPr>
              <a:lnSpc>
                <a:spcPct val="150000"/>
              </a:lnSpc>
            </a:pPr>
            <a:r>
              <a:rPr lang="ja-JP" altLang="en-US" sz="1400" dirty="0">
                <a:latin typeface="Arial" panose="020B0604020202020204" pitchFamily="34" charset="0"/>
                <a:ea typeface="メイリオ" panose="020B0604030504040204" pitchFamily="50" charset="-128"/>
                <a:cs typeface="Arial" panose="020B0604020202020204" pitchFamily="34" charset="0"/>
              </a:rPr>
              <a:t>解説</a:t>
            </a:r>
            <a:endParaRPr lang="en-US" altLang="ja-JP" sz="1400" dirty="0">
              <a:latin typeface="Arial" panose="020B0604020202020204" pitchFamily="34" charset="0"/>
              <a:ea typeface="メイリオ" panose="020B0604030504040204" pitchFamily="50" charset="-128"/>
              <a:cs typeface="Arial" panose="020B0604020202020204" pitchFamily="34" charset="0"/>
            </a:endParaRPr>
          </a:p>
        </p:txBody>
      </p:sp>
      <p:sp>
        <p:nvSpPr>
          <p:cNvPr id="5" name="テキスト ボックス 4">
            <a:extLst>
              <a:ext uri="{FF2B5EF4-FFF2-40B4-BE49-F238E27FC236}">
                <a16:creationId xmlns:a16="http://schemas.microsoft.com/office/drawing/2014/main" id="{2752525D-20AC-4F42-634A-DF6AA7FF2D1C}"/>
              </a:ext>
            </a:extLst>
          </p:cNvPr>
          <p:cNvSpPr txBox="1"/>
          <p:nvPr/>
        </p:nvSpPr>
        <p:spPr>
          <a:xfrm>
            <a:off x="84841" y="5232166"/>
            <a:ext cx="8974317" cy="1169551"/>
          </a:xfrm>
          <a:prstGeom prst="rect">
            <a:avLst/>
          </a:prstGeom>
          <a:noFill/>
        </p:spPr>
        <p:txBody>
          <a:bodyPr wrap="square" rtlCol="0">
            <a:spAutoFit/>
          </a:bodyPr>
          <a:lstStyle/>
          <a:p>
            <a:r>
              <a:rPr lang="ja-JP" altLang="en-US" sz="1400" dirty="0">
                <a:latin typeface="Arial" panose="020B0604020202020204" pitchFamily="34" charset="0"/>
                <a:ea typeface="メイリオ" pitchFamily="50" charset="-128"/>
                <a:cs typeface="Arial" panose="020B0604020202020204" pitchFamily="34" charset="0"/>
              </a:rPr>
              <a:t>④器具等を持ち出すときは、汚染検査室にて</a:t>
            </a:r>
            <a:r>
              <a:rPr lang="en-US" altLang="ja-JP" sz="1400" dirty="0">
                <a:latin typeface="Arial" panose="020B0604020202020204" pitchFamily="34" charset="0"/>
                <a:ea typeface="メイリオ" pitchFamily="50" charset="-128"/>
                <a:cs typeface="Arial" panose="020B0604020202020204" pitchFamily="34" charset="0"/>
              </a:rPr>
              <a:t>GM</a:t>
            </a:r>
            <a:r>
              <a:rPr lang="ja-JP" altLang="en-US" sz="1400" dirty="0">
                <a:latin typeface="Arial" panose="020B0604020202020204" pitchFamily="34" charset="0"/>
                <a:ea typeface="メイリオ" pitchFamily="50" charset="-128"/>
                <a:cs typeface="Arial" panose="020B0604020202020204" pitchFamily="34" charset="0"/>
              </a:rPr>
              <a:t>式サーベイメータを用い表面汚染の有無を検査してください。ただし、トリチウムに関しては</a:t>
            </a:r>
            <a:r>
              <a:rPr lang="en-US" altLang="ja-JP" sz="1400" dirty="0">
                <a:latin typeface="Arial" panose="020B0604020202020204" pitchFamily="34" charset="0"/>
                <a:ea typeface="メイリオ" pitchFamily="50" charset="-128"/>
                <a:cs typeface="Arial" panose="020B0604020202020204" pitchFamily="34" charset="0"/>
              </a:rPr>
              <a:t>GM</a:t>
            </a:r>
            <a:r>
              <a:rPr lang="ja-JP" altLang="en-US" sz="1400" dirty="0">
                <a:latin typeface="Arial" panose="020B0604020202020204" pitchFamily="34" charset="0"/>
                <a:ea typeface="メイリオ" pitchFamily="50" charset="-128"/>
                <a:cs typeface="Arial" panose="020B0604020202020204" pitchFamily="34" charset="0"/>
              </a:rPr>
              <a:t>式サーベイメータでは検出できませんので、実験中に汚染したと考えられる場合は、必ず管理室まで届け出るようにお願いします。こちらで液体シンチレーションを用いて、汚染の有無と範囲を特定し、除染をサポートいたします。また、トリチウム以外にも汚染があった場合には、その機器類は持ち出さず、除染を行い、管理室までご連絡ください。</a:t>
            </a:r>
            <a:endParaRPr lang="en-US" altLang="ja-JP" sz="1400" dirty="0">
              <a:latin typeface="Arial" panose="020B0604020202020204" pitchFamily="34" charset="0"/>
              <a:ea typeface="メイリオ" panose="020B0604030504040204" pitchFamily="50" charset="-128"/>
              <a:cs typeface="Arial" panose="020B0604020202020204" pitchFamily="34" charset="0"/>
            </a:endParaRPr>
          </a:p>
        </p:txBody>
      </p:sp>
      <p:sp>
        <p:nvSpPr>
          <p:cNvPr id="15" name="テキスト ボックス 14">
            <a:extLst>
              <a:ext uri="{FF2B5EF4-FFF2-40B4-BE49-F238E27FC236}">
                <a16:creationId xmlns:a16="http://schemas.microsoft.com/office/drawing/2014/main" id="{5202FFAA-F101-F8E4-A2C7-8F975F94377B}"/>
              </a:ext>
            </a:extLst>
          </p:cNvPr>
          <p:cNvSpPr txBox="1"/>
          <p:nvPr/>
        </p:nvSpPr>
        <p:spPr>
          <a:xfrm>
            <a:off x="8996398" y="5613932"/>
            <a:ext cx="4493538" cy="584775"/>
          </a:xfrm>
          <a:prstGeom prst="rect">
            <a:avLst/>
          </a:prstGeom>
          <a:noFill/>
        </p:spPr>
        <p:txBody>
          <a:bodyPr wrap="none" rtlCol="0">
            <a:spAutoFit/>
          </a:bodyPr>
          <a:lstStyle/>
          <a:p>
            <a:r>
              <a:rPr kumimoji="1" lang="ja-JP" altLang="en-US" sz="1600" b="1" dirty="0">
                <a:highlight>
                  <a:srgbClr val="FFFF00"/>
                </a:highlight>
              </a:rPr>
              <a:t>汚染検査は利用者責任で行ってもらっている。</a:t>
            </a:r>
            <a:endParaRPr kumimoji="1" lang="en-US" altLang="ja-JP" sz="1600" b="1" dirty="0">
              <a:highlight>
                <a:srgbClr val="FFFF00"/>
              </a:highlight>
            </a:endParaRPr>
          </a:p>
          <a:p>
            <a:r>
              <a:rPr kumimoji="1" lang="ja-JP" altLang="en-US" sz="1600" b="1" dirty="0">
                <a:highlight>
                  <a:srgbClr val="FFFF00"/>
                </a:highlight>
              </a:rPr>
              <a:t>依頼があればこちらで代行も可。</a:t>
            </a:r>
            <a:endParaRPr kumimoji="1" lang="en-US" altLang="ja-JP" sz="1600" b="1" dirty="0">
              <a:highlight>
                <a:srgbClr val="FFFF00"/>
              </a:highlight>
            </a:endParaRPr>
          </a:p>
        </p:txBody>
      </p:sp>
      <p:sp>
        <p:nvSpPr>
          <p:cNvPr id="16" name="テキスト ボックス 15">
            <a:extLst>
              <a:ext uri="{FF2B5EF4-FFF2-40B4-BE49-F238E27FC236}">
                <a16:creationId xmlns:a16="http://schemas.microsoft.com/office/drawing/2014/main" id="{02B0DF43-DB8C-B694-F8ED-EB7E88F96127}"/>
              </a:ext>
            </a:extLst>
          </p:cNvPr>
          <p:cNvSpPr txBox="1"/>
          <p:nvPr/>
        </p:nvSpPr>
        <p:spPr>
          <a:xfrm>
            <a:off x="8999622" y="6198670"/>
            <a:ext cx="7633821" cy="584775"/>
          </a:xfrm>
          <a:prstGeom prst="rect">
            <a:avLst/>
          </a:prstGeom>
          <a:noFill/>
        </p:spPr>
        <p:txBody>
          <a:bodyPr wrap="none" rtlCol="0">
            <a:spAutoFit/>
          </a:bodyPr>
          <a:lstStyle/>
          <a:p>
            <a:r>
              <a:rPr kumimoji="1" lang="en-US" altLang="ja-JP" sz="1600" dirty="0">
                <a:highlight>
                  <a:srgbClr val="FFFF00"/>
                </a:highlight>
              </a:rPr>
              <a:t>OK</a:t>
            </a:r>
            <a:r>
              <a:rPr kumimoji="1" lang="ja-JP" altLang="en-US" sz="1600" dirty="0">
                <a:highlight>
                  <a:srgbClr val="FFFF00"/>
                </a:highlight>
              </a:rPr>
              <a:t>です．トリチウムの汚染に関しては，汚染したという申告があった場合のみ，</a:t>
            </a:r>
            <a:endParaRPr kumimoji="1" lang="en-US" altLang="ja-JP" sz="1600" dirty="0">
              <a:highlight>
                <a:srgbClr val="FFFF00"/>
              </a:highlight>
            </a:endParaRPr>
          </a:p>
          <a:p>
            <a:r>
              <a:rPr kumimoji="1" lang="ja-JP" altLang="en-US" sz="1600" dirty="0">
                <a:highlight>
                  <a:srgbClr val="FFFF00"/>
                </a:highlight>
              </a:rPr>
              <a:t>こちらで液シンでチェックするようにしましょうか．あとは除染の手伝い．</a:t>
            </a:r>
          </a:p>
        </p:txBody>
      </p:sp>
      <p:sp>
        <p:nvSpPr>
          <p:cNvPr id="17" name="テキスト ボックス 16">
            <a:extLst>
              <a:ext uri="{FF2B5EF4-FFF2-40B4-BE49-F238E27FC236}">
                <a16:creationId xmlns:a16="http://schemas.microsoft.com/office/drawing/2014/main" id="{B6E88A3A-992F-A799-EF00-685EA75036D2}"/>
              </a:ext>
            </a:extLst>
          </p:cNvPr>
          <p:cNvSpPr txBox="1"/>
          <p:nvPr/>
        </p:nvSpPr>
        <p:spPr>
          <a:xfrm>
            <a:off x="113121" y="169682"/>
            <a:ext cx="6922088" cy="461665"/>
          </a:xfrm>
          <a:prstGeom prst="rect">
            <a:avLst/>
          </a:prstGeom>
          <a:noFill/>
        </p:spPr>
        <p:txBody>
          <a:bodyPr wrap="none" rtlCol="0">
            <a:spAutoFit/>
          </a:bodyPr>
          <a:lstStyle/>
          <a:p>
            <a:r>
              <a:rPr lang="ja-JP" altLang="en-US" sz="2400" u="sng" dirty="0">
                <a:latin typeface="Arial" panose="020B0604020202020204" pitchFamily="34" charset="0"/>
                <a:ea typeface="メイリオ" panose="020B0604030504040204" pitchFamily="50" charset="-128"/>
                <a:cs typeface="Arial" panose="020B0604020202020204" pitchFamily="34" charset="0"/>
              </a:rPr>
              <a:t>④当</a:t>
            </a:r>
            <a:r>
              <a:rPr lang="en-US" altLang="ja-JP" sz="2400" u="sng" dirty="0">
                <a:latin typeface="Arial" panose="020B0604020202020204" pitchFamily="34" charset="0"/>
                <a:ea typeface="メイリオ" panose="020B0604030504040204" pitchFamily="50" charset="-128"/>
                <a:cs typeface="Arial" panose="020B0604020202020204" pitchFamily="34" charset="0"/>
              </a:rPr>
              <a:t>RI</a:t>
            </a:r>
            <a:r>
              <a:rPr lang="ja-JP" altLang="en-US" sz="2400" u="sng" dirty="0">
                <a:latin typeface="Arial" panose="020B0604020202020204" pitchFamily="34" charset="0"/>
                <a:ea typeface="メイリオ" panose="020B0604030504040204" pitchFamily="50" charset="-128"/>
                <a:cs typeface="Arial" panose="020B0604020202020204" pitchFamily="34" charset="0"/>
              </a:rPr>
              <a:t>実験施設における使用等に関する注意点</a:t>
            </a:r>
            <a:r>
              <a:rPr lang="en-US" altLang="ja-JP" sz="2400" u="sng" dirty="0">
                <a:latin typeface="Arial" panose="020B0604020202020204" pitchFamily="34" charset="0"/>
                <a:ea typeface="メイリオ" panose="020B0604030504040204" pitchFamily="50" charset="-128"/>
                <a:cs typeface="Arial" panose="020B0604020202020204" pitchFamily="34" charset="0"/>
              </a:rPr>
              <a:t>-1</a:t>
            </a:r>
          </a:p>
        </p:txBody>
      </p:sp>
      <p:sp>
        <p:nvSpPr>
          <p:cNvPr id="18" name="テキスト ボックス 17">
            <a:extLst>
              <a:ext uri="{FF2B5EF4-FFF2-40B4-BE49-F238E27FC236}">
                <a16:creationId xmlns:a16="http://schemas.microsoft.com/office/drawing/2014/main" id="{414A41BA-9845-7436-3312-0260ED0EB73B}"/>
              </a:ext>
            </a:extLst>
          </p:cNvPr>
          <p:cNvSpPr txBox="1"/>
          <p:nvPr/>
        </p:nvSpPr>
        <p:spPr>
          <a:xfrm>
            <a:off x="146865" y="1257011"/>
            <a:ext cx="7571303" cy="369332"/>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rPr>
              <a:t>①</a:t>
            </a:r>
            <a:r>
              <a:rPr lang="ja-JP" altLang="en-US" dirty="0">
                <a:latin typeface="メイリオ" pitchFamily="50" charset="-128"/>
                <a:ea typeface="メイリオ" pitchFamily="50" charset="-128"/>
                <a:cs typeface="メイリオ" pitchFamily="50" charset="-128"/>
              </a:rPr>
              <a:t>管理区域に立ち入るときは、個人被ばく線量計を着用してください。</a:t>
            </a:r>
            <a:endParaRPr lang="en-US" altLang="ja-JP" dirty="0">
              <a:latin typeface="メイリオ" pitchFamily="50" charset="-128"/>
              <a:ea typeface="メイリオ" pitchFamily="50" charset="-128"/>
              <a:cs typeface="メイリオ" pitchFamily="50" charset="-128"/>
            </a:endParaRPr>
          </a:p>
        </p:txBody>
      </p:sp>
      <p:sp>
        <p:nvSpPr>
          <p:cNvPr id="19" name="テキスト ボックス 18">
            <a:extLst>
              <a:ext uri="{FF2B5EF4-FFF2-40B4-BE49-F238E27FC236}">
                <a16:creationId xmlns:a16="http://schemas.microsoft.com/office/drawing/2014/main" id="{2CB0B671-1C9A-E7A6-91FC-2CB2965973D7}"/>
              </a:ext>
            </a:extLst>
          </p:cNvPr>
          <p:cNvSpPr txBox="1"/>
          <p:nvPr/>
        </p:nvSpPr>
        <p:spPr>
          <a:xfrm>
            <a:off x="146865" y="1879077"/>
            <a:ext cx="6878806" cy="369332"/>
          </a:xfrm>
          <a:prstGeom prst="rect">
            <a:avLst/>
          </a:prstGeom>
          <a:noFill/>
        </p:spPr>
        <p:txBody>
          <a:bodyPr wrap="none" rtlCol="0">
            <a:spAutoFit/>
          </a:bodyPr>
          <a:lstStyle/>
          <a:p>
            <a:r>
              <a:rPr lang="ja-JP" altLang="en-US" dirty="0">
                <a:latin typeface="Arial" panose="020B0604020202020204" pitchFamily="34" charset="0"/>
                <a:ea typeface="メイリオ" panose="020B0604030504040204" pitchFamily="50" charset="-128"/>
                <a:cs typeface="Arial" panose="020B0604020202020204" pitchFamily="34" charset="0"/>
              </a:rPr>
              <a:t>②</a:t>
            </a:r>
            <a:r>
              <a:rPr lang="ja-JP" altLang="en-US" dirty="0">
                <a:latin typeface="メイリオ" pitchFamily="50" charset="-128"/>
                <a:ea typeface="メイリオ" pitchFamily="50" charset="-128"/>
                <a:cs typeface="メイリオ" pitchFamily="50" charset="-128"/>
              </a:rPr>
              <a:t>管理区域内では、飲食、喫煙、化粧等は行わないでください。</a:t>
            </a:r>
            <a:endParaRPr lang="en-US" altLang="ja-JP" dirty="0">
              <a:latin typeface="メイリオ" pitchFamily="50" charset="-128"/>
              <a:ea typeface="メイリオ" pitchFamily="50" charset="-128"/>
              <a:cs typeface="メイリオ" pitchFamily="50" charset="-128"/>
            </a:endParaRPr>
          </a:p>
        </p:txBody>
      </p:sp>
      <p:sp>
        <p:nvSpPr>
          <p:cNvPr id="20" name="テキスト ボックス 19">
            <a:extLst>
              <a:ext uri="{FF2B5EF4-FFF2-40B4-BE49-F238E27FC236}">
                <a16:creationId xmlns:a16="http://schemas.microsoft.com/office/drawing/2014/main" id="{25A58897-9685-C28E-D938-58FD52B8C25D}"/>
              </a:ext>
            </a:extLst>
          </p:cNvPr>
          <p:cNvSpPr txBox="1"/>
          <p:nvPr/>
        </p:nvSpPr>
        <p:spPr>
          <a:xfrm>
            <a:off x="146865" y="2431527"/>
            <a:ext cx="7470315" cy="646331"/>
          </a:xfrm>
          <a:prstGeom prst="rect">
            <a:avLst/>
          </a:prstGeom>
          <a:noFill/>
        </p:spPr>
        <p:txBody>
          <a:bodyPr wrap="none" rtlCol="0">
            <a:spAutoFit/>
          </a:bodyPr>
          <a:lstStyle/>
          <a:p>
            <a:r>
              <a:rPr lang="ja-JP" altLang="en-US" dirty="0">
                <a:latin typeface="Arial" panose="020B0604020202020204" pitchFamily="34" charset="0"/>
                <a:ea typeface="メイリオ" panose="020B0604030504040204" pitchFamily="50" charset="-128"/>
                <a:cs typeface="Arial" panose="020B0604020202020204" pitchFamily="34" charset="0"/>
              </a:rPr>
              <a:t>③</a:t>
            </a:r>
            <a:r>
              <a:rPr lang="ja-JP" altLang="en-US" dirty="0">
                <a:latin typeface="メイリオ" pitchFamily="50" charset="-128"/>
                <a:ea typeface="メイリオ" pitchFamily="50" charset="-128"/>
                <a:cs typeface="メイリオ" pitchFamily="50" charset="-128"/>
              </a:rPr>
              <a:t>退出するときは、汚染検査室にて、</a:t>
            </a:r>
            <a:r>
              <a:rPr lang="en-US" altLang="ja-JP" dirty="0">
                <a:latin typeface="メイリオ" pitchFamily="50" charset="-128"/>
                <a:ea typeface="メイリオ" pitchFamily="50" charset="-128"/>
                <a:cs typeface="メイリオ" pitchFamily="50" charset="-128"/>
              </a:rPr>
              <a:t>GM</a:t>
            </a:r>
            <a:r>
              <a:rPr lang="ja-JP" altLang="en-US" dirty="0">
                <a:latin typeface="メイリオ" pitchFamily="50" charset="-128"/>
                <a:ea typeface="メイリオ" pitchFamily="50" charset="-128"/>
                <a:cs typeface="メイリオ" pitchFamily="50" charset="-128"/>
              </a:rPr>
              <a:t>式サーベイメータを用いて、</a:t>
            </a:r>
            <a:endParaRPr lang="en-US" altLang="ja-JP" dirty="0">
              <a:latin typeface="メイリオ" pitchFamily="50" charset="-128"/>
              <a:ea typeface="メイリオ" pitchFamily="50" charset="-128"/>
              <a:cs typeface="メイリオ" pitchFamily="50" charset="-128"/>
            </a:endParaRPr>
          </a:p>
          <a:p>
            <a:r>
              <a:rPr lang="ja-JP" altLang="en-US" dirty="0">
                <a:latin typeface="メイリオ" pitchFamily="50" charset="-128"/>
                <a:ea typeface="メイリオ" pitchFamily="50" charset="-128"/>
                <a:cs typeface="メイリオ" pitchFamily="50" charset="-128"/>
              </a:rPr>
              <a:t>　身体各部・衣服・はきもの等の汚染の有無を検査してください。</a:t>
            </a:r>
            <a:endParaRPr lang="en-US" altLang="ja-JP" dirty="0">
              <a:latin typeface="メイリオ" pitchFamily="50" charset="-128"/>
              <a:ea typeface="メイリオ" pitchFamily="50" charset="-128"/>
              <a:cs typeface="メイリオ" pitchFamily="50" charset="-128"/>
            </a:endParaRPr>
          </a:p>
        </p:txBody>
      </p:sp>
      <p:sp>
        <p:nvSpPr>
          <p:cNvPr id="21" name="テキスト ボックス 20">
            <a:extLst>
              <a:ext uri="{FF2B5EF4-FFF2-40B4-BE49-F238E27FC236}">
                <a16:creationId xmlns:a16="http://schemas.microsoft.com/office/drawing/2014/main" id="{0039D798-8B95-D9E9-8ED5-B06BDB60AD01}"/>
              </a:ext>
            </a:extLst>
          </p:cNvPr>
          <p:cNvSpPr txBox="1"/>
          <p:nvPr/>
        </p:nvSpPr>
        <p:spPr>
          <a:xfrm>
            <a:off x="442140" y="2993502"/>
            <a:ext cx="6340197" cy="442429"/>
          </a:xfrm>
          <a:prstGeom prst="rect">
            <a:avLst/>
          </a:prstGeom>
          <a:noFill/>
        </p:spPr>
        <p:txBody>
          <a:bodyPr wrap="none" rtlCol="0">
            <a:spAutoFit/>
          </a:bodyPr>
          <a:lstStyle/>
          <a:p>
            <a:pPr>
              <a:lnSpc>
                <a:spcPts val="3000"/>
              </a:lnSpc>
            </a:pPr>
            <a:r>
              <a:rPr lang="ja-JP" altLang="en-US" sz="1600" dirty="0">
                <a:latin typeface="メイリオ" pitchFamily="50" charset="-128"/>
                <a:ea typeface="メイリオ" pitchFamily="50" charset="-128"/>
                <a:cs typeface="メイリオ" pitchFamily="50" charset="-128"/>
              </a:rPr>
              <a:t>＊現在ハンドフットクロスモニターは故障のため使用できません。</a:t>
            </a:r>
            <a:endParaRPr lang="en-US" altLang="ja-JP" sz="1600" dirty="0">
              <a:latin typeface="メイリオ" pitchFamily="50" charset="-128"/>
              <a:ea typeface="メイリオ" pitchFamily="50" charset="-128"/>
              <a:cs typeface="メイリオ" pitchFamily="50" charset="-128"/>
            </a:endParaRPr>
          </a:p>
        </p:txBody>
      </p:sp>
      <p:sp>
        <p:nvSpPr>
          <p:cNvPr id="22" name="テキスト ボックス 21">
            <a:extLst>
              <a:ext uri="{FF2B5EF4-FFF2-40B4-BE49-F238E27FC236}">
                <a16:creationId xmlns:a16="http://schemas.microsoft.com/office/drawing/2014/main" id="{807BA35C-285A-FB7D-2F38-9EF77B7961DD}"/>
              </a:ext>
            </a:extLst>
          </p:cNvPr>
          <p:cNvSpPr txBox="1"/>
          <p:nvPr/>
        </p:nvSpPr>
        <p:spPr>
          <a:xfrm>
            <a:off x="146865" y="809336"/>
            <a:ext cx="3185487" cy="369332"/>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rPr>
              <a:t>被ばくの防護と測定について</a:t>
            </a:r>
            <a:endParaRPr lang="en-US" altLang="ja-JP" dirty="0">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A15BB66C-637F-628D-FE96-5CDDF43926B7}"/>
              </a:ext>
            </a:extLst>
          </p:cNvPr>
          <p:cNvSpPr txBox="1"/>
          <p:nvPr/>
        </p:nvSpPr>
        <p:spPr>
          <a:xfrm>
            <a:off x="9144000" y="3795463"/>
            <a:ext cx="184731" cy="830997"/>
          </a:xfrm>
          <a:prstGeom prst="rect">
            <a:avLst/>
          </a:prstGeom>
          <a:noFill/>
        </p:spPr>
        <p:txBody>
          <a:bodyPr wrap="none" rtlCol="0">
            <a:spAutoFit/>
          </a:bodyPr>
          <a:lstStyle/>
          <a:p>
            <a:endParaRPr kumimoji="1" lang="en-US" altLang="ja-JP" sz="1600" dirty="0">
              <a:highlight>
                <a:srgbClr val="FFFF00"/>
              </a:highlight>
            </a:endParaRPr>
          </a:p>
          <a:p>
            <a:endParaRPr kumimoji="1" lang="en-US" altLang="ja-JP" sz="1600" dirty="0">
              <a:highlight>
                <a:srgbClr val="FFFF00"/>
              </a:highlight>
            </a:endParaRPr>
          </a:p>
          <a:p>
            <a:endParaRPr kumimoji="1" lang="ja-JP" altLang="en-US" sz="1600" dirty="0">
              <a:highlight>
                <a:srgbClr val="FFFF00"/>
              </a:highlight>
            </a:endParaRPr>
          </a:p>
        </p:txBody>
      </p:sp>
      <p:sp>
        <p:nvSpPr>
          <p:cNvPr id="24" name="テキスト ボックス 23">
            <a:extLst>
              <a:ext uri="{FF2B5EF4-FFF2-40B4-BE49-F238E27FC236}">
                <a16:creationId xmlns:a16="http://schemas.microsoft.com/office/drawing/2014/main" id="{BA9F65A4-2177-DFE0-8C75-656D33012B9D}"/>
              </a:ext>
            </a:extLst>
          </p:cNvPr>
          <p:cNvSpPr txBox="1"/>
          <p:nvPr/>
        </p:nvSpPr>
        <p:spPr>
          <a:xfrm>
            <a:off x="146865" y="3603102"/>
            <a:ext cx="8956298" cy="1477328"/>
          </a:xfrm>
          <a:prstGeom prst="rect">
            <a:avLst/>
          </a:prstGeom>
          <a:noFill/>
        </p:spPr>
        <p:txBody>
          <a:bodyPr wrap="square" rtlCol="0">
            <a:spAutoFit/>
          </a:bodyPr>
          <a:lstStyle/>
          <a:p>
            <a:r>
              <a:rPr lang="ja-JP" altLang="en-US" dirty="0">
                <a:latin typeface="Arial" panose="020B0604020202020204" pitchFamily="34" charset="0"/>
                <a:ea typeface="メイリオ" panose="020B0604030504040204" pitchFamily="50" charset="-128"/>
                <a:cs typeface="Arial" panose="020B0604020202020204" pitchFamily="34" charset="0"/>
              </a:rPr>
              <a:t>④</a:t>
            </a:r>
            <a:r>
              <a:rPr lang="ja-JP" altLang="en-US" dirty="0">
                <a:latin typeface="メイリオ" pitchFamily="50" charset="-128"/>
                <a:ea typeface="メイリオ" pitchFamily="50" charset="-128"/>
                <a:cs typeface="メイリオ" pitchFamily="50" charset="-128"/>
              </a:rPr>
              <a:t>器具等を持ち出すときは、汚染検査室にて表面汚染の有無を検査してください。</a:t>
            </a:r>
            <a:endParaRPr lang="en-US" altLang="ja-JP" dirty="0">
              <a:latin typeface="メイリオ" pitchFamily="50" charset="-128"/>
              <a:ea typeface="メイリオ" pitchFamily="50" charset="-128"/>
              <a:cs typeface="メイリオ" pitchFamily="50" charset="-128"/>
            </a:endParaRPr>
          </a:p>
          <a:p>
            <a:r>
              <a:rPr lang="ja-JP" altLang="en-US" dirty="0">
                <a:latin typeface="メイリオ" pitchFamily="50" charset="-128"/>
                <a:ea typeface="メイリオ" pitchFamily="50" charset="-128"/>
                <a:cs typeface="メイリオ" pitchFamily="50" charset="-128"/>
              </a:rPr>
              <a:t>　もし、トリチウムを使用した物品や機器類を持ち出す場合で、実験中汚染の</a:t>
            </a:r>
            <a:endParaRPr lang="en-US" altLang="ja-JP" dirty="0">
              <a:latin typeface="メイリオ" pitchFamily="50" charset="-128"/>
              <a:ea typeface="メイリオ" pitchFamily="50" charset="-128"/>
              <a:cs typeface="メイリオ" pitchFamily="50" charset="-128"/>
            </a:endParaRPr>
          </a:p>
          <a:p>
            <a:r>
              <a:rPr lang="ja-JP" altLang="en-US" dirty="0">
                <a:latin typeface="メイリオ" pitchFamily="50" charset="-128"/>
                <a:ea typeface="メイリオ" pitchFamily="50" charset="-128"/>
                <a:cs typeface="メイリオ" pitchFamily="50" charset="-128"/>
              </a:rPr>
              <a:t>　可能性があったと考えられる場合には、持ち出す前に管理室にお伝えください。</a:t>
            </a:r>
            <a:endParaRPr lang="en-US" altLang="ja-JP" dirty="0">
              <a:latin typeface="メイリオ" pitchFamily="50" charset="-128"/>
              <a:ea typeface="メイリオ" pitchFamily="50" charset="-128"/>
              <a:cs typeface="メイリオ" pitchFamily="50" charset="-128"/>
            </a:endParaRPr>
          </a:p>
          <a:p>
            <a:r>
              <a:rPr lang="ja-JP" altLang="en-US" dirty="0">
                <a:latin typeface="メイリオ" pitchFamily="50" charset="-128"/>
                <a:ea typeface="メイリオ" pitchFamily="50" charset="-128"/>
                <a:cs typeface="メイリオ" pitchFamily="50" charset="-128"/>
              </a:rPr>
              <a:t>　また、トリチウム以外の汚染があった場合にも、持つ出す前に管理室にご連絡</a:t>
            </a:r>
            <a:endParaRPr lang="en-US" altLang="ja-JP" dirty="0">
              <a:latin typeface="メイリオ" pitchFamily="50" charset="-128"/>
              <a:ea typeface="メイリオ" pitchFamily="50" charset="-128"/>
              <a:cs typeface="メイリオ" pitchFamily="50" charset="-128"/>
            </a:endParaRPr>
          </a:p>
          <a:p>
            <a:r>
              <a:rPr lang="ja-JP" altLang="en-US" dirty="0">
                <a:latin typeface="メイリオ" pitchFamily="50" charset="-128"/>
                <a:ea typeface="メイリオ" pitchFamily="50" charset="-128"/>
                <a:cs typeface="メイリオ" pitchFamily="50" charset="-128"/>
              </a:rPr>
              <a:t>　ください。</a:t>
            </a:r>
            <a:endParaRPr lang="en-US" altLang="ja-JP"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9447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iterate type="lt">
                                    <p:tmAbs val="300"/>
                                  </p:iterate>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5"/>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CEA1173-41A5-4F6D-35D7-726E778A024C}"/>
              </a:ext>
            </a:extLst>
          </p:cNvPr>
          <p:cNvSpPr/>
          <p:nvPr/>
        </p:nvSpPr>
        <p:spPr>
          <a:xfrm>
            <a:off x="5389912" y="5306741"/>
            <a:ext cx="288033" cy="276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コネクタ 2">
            <a:extLst>
              <a:ext uri="{FF2B5EF4-FFF2-40B4-BE49-F238E27FC236}">
                <a16:creationId xmlns:a16="http://schemas.microsoft.com/office/drawing/2014/main" id="{526F9793-ED4C-9D7F-017B-765A973B6CEF}"/>
              </a:ext>
            </a:extLst>
          </p:cNvPr>
          <p:cNvCxnSpPr/>
          <p:nvPr/>
        </p:nvCxnSpPr>
        <p:spPr>
          <a:xfrm>
            <a:off x="0" y="5203882"/>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テキスト ボックス 3">
            <a:extLst>
              <a:ext uri="{FF2B5EF4-FFF2-40B4-BE49-F238E27FC236}">
                <a16:creationId xmlns:a16="http://schemas.microsoft.com/office/drawing/2014/main" id="{D557FF95-C1BF-B4B9-CCAA-5F1C3C859A07}"/>
              </a:ext>
            </a:extLst>
          </p:cNvPr>
          <p:cNvSpPr txBox="1"/>
          <p:nvPr/>
        </p:nvSpPr>
        <p:spPr>
          <a:xfrm>
            <a:off x="0" y="4855898"/>
            <a:ext cx="543739" cy="388568"/>
          </a:xfrm>
          <a:prstGeom prst="rect">
            <a:avLst/>
          </a:prstGeom>
          <a:noFill/>
        </p:spPr>
        <p:txBody>
          <a:bodyPr wrap="none" rtlCol="0">
            <a:spAutoFit/>
          </a:bodyPr>
          <a:lstStyle/>
          <a:p>
            <a:pPr>
              <a:lnSpc>
                <a:spcPct val="150000"/>
              </a:lnSpc>
            </a:pPr>
            <a:r>
              <a:rPr lang="ja-JP" altLang="en-US" sz="1400" dirty="0">
                <a:latin typeface="Arial" panose="020B0604020202020204" pitchFamily="34" charset="0"/>
                <a:ea typeface="メイリオ" panose="020B0604030504040204" pitchFamily="50" charset="-128"/>
                <a:cs typeface="Arial" panose="020B0604020202020204" pitchFamily="34" charset="0"/>
              </a:rPr>
              <a:t>解説</a:t>
            </a:r>
            <a:endParaRPr lang="en-US" altLang="ja-JP" sz="1400" dirty="0">
              <a:latin typeface="Arial" panose="020B0604020202020204" pitchFamily="34" charset="0"/>
              <a:ea typeface="メイリオ" panose="020B0604030504040204" pitchFamily="50" charset="-128"/>
              <a:cs typeface="Arial" panose="020B0604020202020204" pitchFamily="34" charset="0"/>
            </a:endParaRPr>
          </a:p>
        </p:txBody>
      </p:sp>
      <p:sp>
        <p:nvSpPr>
          <p:cNvPr id="5" name="テキスト ボックス 4">
            <a:extLst>
              <a:ext uri="{FF2B5EF4-FFF2-40B4-BE49-F238E27FC236}">
                <a16:creationId xmlns:a16="http://schemas.microsoft.com/office/drawing/2014/main" id="{E385661D-B76A-AB9B-5046-DB1E93F96297}"/>
              </a:ext>
            </a:extLst>
          </p:cNvPr>
          <p:cNvSpPr txBox="1"/>
          <p:nvPr/>
        </p:nvSpPr>
        <p:spPr>
          <a:xfrm>
            <a:off x="84841" y="5232166"/>
            <a:ext cx="8974317" cy="1661993"/>
          </a:xfrm>
          <a:prstGeom prst="rect">
            <a:avLst/>
          </a:prstGeom>
          <a:noFill/>
        </p:spPr>
        <p:txBody>
          <a:bodyPr wrap="square" rtlCol="0">
            <a:spAutoFit/>
          </a:bodyPr>
          <a:lstStyle/>
          <a:p>
            <a:r>
              <a:rPr lang="ja-JP" altLang="en-US" sz="1400" dirty="0">
                <a:latin typeface="Arial" panose="020B0604020202020204" pitchFamily="34" charset="0"/>
                <a:ea typeface="メイリオ" pitchFamily="50" charset="-128"/>
                <a:cs typeface="Arial" panose="020B0604020202020204" pitchFamily="34" charset="0"/>
              </a:rPr>
              <a:t>⑤</a:t>
            </a:r>
            <a:r>
              <a:rPr lang="ja-JP" altLang="en-US" sz="1400" dirty="0">
                <a:latin typeface="メイリオ" panose="020B0604030504040204" pitchFamily="50" charset="-128"/>
                <a:ea typeface="メイリオ" panose="020B0604030504040204" pitchFamily="50" charset="-128"/>
              </a:rPr>
              <a:t>自身に放射性物質が付着しているとわかった場合には、</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itchFamily="50" charset="-128"/>
              </a:rPr>
              <a:t>　・服など身に着けているものであれば、脱ぐ等の対策を行って、汚染が無いことを確認してから、</a:t>
            </a:r>
            <a:endParaRPr lang="en-US" altLang="ja-JP" sz="1400" dirty="0">
              <a:latin typeface="メイリオ" panose="020B0604030504040204" pitchFamily="50" charset="-128"/>
              <a:ea typeface="メイリオ" panose="020B0604030504040204" pitchFamily="50" charset="-128"/>
              <a:cs typeface="メイリオ" pitchFamily="50" charset="-128"/>
            </a:endParaRPr>
          </a:p>
          <a:p>
            <a:r>
              <a:rPr lang="ja-JP" altLang="en-US" sz="1400" dirty="0">
                <a:latin typeface="メイリオ" panose="020B0604030504040204" pitchFamily="50" charset="-128"/>
                <a:ea typeface="メイリオ" panose="020B0604030504040204" pitchFamily="50" charset="-128"/>
                <a:cs typeface="メイリオ" pitchFamily="50" charset="-128"/>
              </a:rPr>
              <a:t>　　区域外に出てください。そのとき、汚染物は袋等に入れ、</a:t>
            </a:r>
            <a:r>
              <a:rPr lang="en-US" altLang="ja-JP" sz="1400" dirty="0">
                <a:latin typeface="メイリオ" panose="020B0604030504040204" pitchFamily="50" charset="-128"/>
                <a:ea typeface="メイリオ" panose="020B0604030504040204" pitchFamily="50" charset="-128"/>
                <a:cs typeface="メイリオ" pitchFamily="50" charset="-128"/>
              </a:rPr>
              <a:t>2</a:t>
            </a:r>
            <a:r>
              <a:rPr lang="ja-JP" altLang="en-US" sz="1400" dirty="0">
                <a:latin typeface="メイリオ" panose="020B0604030504040204" pitchFamily="50" charset="-128"/>
                <a:ea typeface="メイリオ" panose="020B0604030504040204" pitchFamily="50" charset="-128"/>
                <a:cs typeface="メイリオ" pitchFamily="50" charset="-128"/>
              </a:rPr>
              <a:t>次汚染の防止をお願いします。</a:t>
            </a:r>
            <a:endParaRPr lang="en-US" altLang="ja-JP" sz="1400" dirty="0">
              <a:latin typeface="メイリオ" panose="020B0604030504040204" pitchFamily="50" charset="-128"/>
              <a:ea typeface="メイリオ" panose="020B0604030504040204" pitchFamily="50" charset="-128"/>
              <a:cs typeface="メイリオ" pitchFamily="50" charset="-128"/>
            </a:endParaRPr>
          </a:p>
          <a:p>
            <a:r>
              <a:rPr lang="ja-JP" altLang="en-US" sz="1400" dirty="0">
                <a:latin typeface="メイリオ" panose="020B0604030504040204" pitchFamily="50" charset="-128"/>
                <a:ea typeface="メイリオ" panose="020B0604030504040204" pitchFamily="50" charset="-128"/>
                <a:cs typeface="メイリオ" pitchFamily="50" charset="-128"/>
              </a:rPr>
              <a:t>　・自身の皮膚などに放射性物質が付着している場合には、石鹸を用いて洗い流すなどの除染をお願いします。</a:t>
            </a:r>
            <a:endParaRPr lang="en-US" altLang="ja-JP" sz="1400" dirty="0">
              <a:latin typeface="メイリオ" panose="020B0604030504040204" pitchFamily="50" charset="-128"/>
              <a:ea typeface="メイリオ" panose="020B0604030504040204" pitchFamily="50" charset="-128"/>
              <a:cs typeface="メイリオ" pitchFamily="50" charset="-128"/>
            </a:endParaRPr>
          </a:p>
          <a:p>
            <a:r>
              <a:rPr lang="ja-JP" altLang="en-US" sz="1400" dirty="0">
                <a:latin typeface="メイリオ" panose="020B0604030504040204" pitchFamily="50" charset="-128"/>
                <a:ea typeface="メイリオ" panose="020B0604030504040204" pitchFamily="50" charset="-128"/>
                <a:cs typeface="メイリオ" pitchFamily="50" charset="-128"/>
              </a:rPr>
              <a:t>　　必要に応じて、シャワールームを使用してください。</a:t>
            </a:r>
            <a:endParaRPr lang="en-US" altLang="ja-JP" sz="1400" dirty="0">
              <a:latin typeface="メイリオ" panose="020B0604030504040204" pitchFamily="50" charset="-128"/>
              <a:ea typeface="メイリオ" panose="020B0604030504040204" pitchFamily="50" charset="-128"/>
              <a:cs typeface="メイリオ" pitchFamily="50" charset="-128"/>
            </a:endParaRPr>
          </a:p>
          <a:p>
            <a:r>
              <a:rPr lang="ja-JP" altLang="en-US" sz="1400" dirty="0">
                <a:latin typeface="メイリオ" panose="020B0604030504040204" pitchFamily="50" charset="-128"/>
                <a:ea typeface="メイリオ" panose="020B0604030504040204" pitchFamily="50" charset="-128"/>
                <a:cs typeface="メイリオ" pitchFamily="50" charset="-128"/>
              </a:rPr>
              <a:t>　・汚染があった場合には、必要に応じて管理室（</a:t>
            </a:r>
            <a:r>
              <a:rPr lang="en-US" altLang="ja-JP" sz="1400" dirty="0">
                <a:latin typeface="メイリオ" panose="020B0604030504040204" pitchFamily="50" charset="-128"/>
                <a:ea typeface="メイリオ" panose="020B0604030504040204" pitchFamily="50" charset="-128"/>
                <a:cs typeface="メイリオ" pitchFamily="50" charset="-128"/>
              </a:rPr>
              <a:t>2374</a:t>
            </a:r>
            <a:r>
              <a:rPr lang="ja-JP" altLang="en-US" sz="1400" dirty="0">
                <a:latin typeface="メイリオ" panose="020B0604030504040204" pitchFamily="50" charset="-128"/>
                <a:ea typeface="メイリオ" panose="020B0604030504040204" pitchFamily="50" charset="-128"/>
                <a:cs typeface="メイリオ" pitchFamily="50" charset="-128"/>
              </a:rPr>
              <a:t>） まで電話にてお知らせください。</a:t>
            </a:r>
            <a:endParaRPr lang="en-US" altLang="ja-JP" sz="1400" dirty="0">
              <a:latin typeface="メイリオ" panose="020B0604030504040204" pitchFamily="50" charset="-128"/>
              <a:ea typeface="メイリオ" panose="020B0604030504040204" pitchFamily="50" charset="-128"/>
              <a:cs typeface="メイリオ" pitchFamily="50" charset="-128"/>
            </a:endParaRPr>
          </a:p>
          <a:p>
            <a:r>
              <a:rPr lang="en-US" altLang="ja-JP" sz="1400" dirty="0">
                <a:latin typeface="メイリオ" panose="020B0604030504040204" pitchFamily="50" charset="-128"/>
                <a:ea typeface="メイリオ" panose="020B0604030504040204" pitchFamily="50" charset="-128"/>
                <a:cs typeface="メイリオ" pitchFamily="50" charset="-128"/>
              </a:rPr>
              <a:t>      </a:t>
            </a:r>
            <a:r>
              <a:rPr lang="ja-JP" altLang="en-US" sz="1400" dirty="0">
                <a:latin typeface="メイリオ" panose="020B0604030504040204" pitchFamily="50" charset="-128"/>
                <a:ea typeface="メイリオ" panose="020B0604030504040204" pitchFamily="50" charset="-128"/>
                <a:cs typeface="メイリオ" pitchFamily="50" charset="-128"/>
              </a:rPr>
              <a:t>状況に応じてサポートを行います。</a:t>
            </a:r>
          </a:p>
        </p:txBody>
      </p:sp>
      <p:sp>
        <p:nvSpPr>
          <p:cNvPr id="8" name="テキスト ボックス 7">
            <a:extLst>
              <a:ext uri="{FF2B5EF4-FFF2-40B4-BE49-F238E27FC236}">
                <a16:creationId xmlns:a16="http://schemas.microsoft.com/office/drawing/2014/main" id="{4F70CE60-A2B2-4DF0-2B8B-92CC60FD8C0A}"/>
              </a:ext>
            </a:extLst>
          </p:cNvPr>
          <p:cNvSpPr txBox="1"/>
          <p:nvPr/>
        </p:nvSpPr>
        <p:spPr>
          <a:xfrm>
            <a:off x="113121" y="169682"/>
            <a:ext cx="6922088" cy="461665"/>
          </a:xfrm>
          <a:prstGeom prst="rect">
            <a:avLst/>
          </a:prstGeom>
          <a:noFill/>
        </p:spPr>
        <p:txBody>
          <a:bodyPr wrap="none" rtlCol="0">
            <a:spAutoFit/>
          </a:bodyPr>
          <a:lstStyle/>
          <a:p>
            <a:r>
              <a:rPr lang="ja-JP" altLang="en-US" sz="2400" u="sng" dirty="0">
                <a:latin typeface="Arial" panose="020B0604020202020204" pitchFamily="34" charset="0"/>
                <a:ea typeface="メイリオ" panose="020B0604030504040204" pitchFamily="50" charset="-128"/>
                <a:cs typeface="Arial" panose="020B0604020202020204" pitchFamily="34" charset="0"/>
              </a:rPr>
              <a:t>④当</a:t>
            </a:r>
            <a:r>
              <a:rPr lang="en-US" altLang="ja-JP" sz="2400" u="sng" dirty="0">
                <a:latin typeface="Arial" panose="020B0604020202020204" pitchFamily="34" charset="0"/>
                <a:ea typeface="メイリオ" panose="020B0604030504040204" pitchFamily="50" charset="-128"/>
                <a:cs typeface="Arial" panose="020B0604020202020204" pitchFamily="34" charset="0"/>
              </a:rPr>
              <a:t>RI</a:t>
            </a:r>
            <a:r>
              <a:rPr lang="ja-JP" altLang="en-US" sz="2400" u="sng" dirty="0">
                <a:latin typeface="Arial" panose="020B0604020202020204" pitchFamily="34" charset="0"/>
                <a:ea typeface="メイリオ" panose="020B0604030504040204" pitchFamily="50" charset="-128"/>
                <a:cs typeface="Arial" panose="020B0604020202020204" pitchFamily="34" charset="0"/>
              </a:rPr>
              <a:t>実験施設における使用等に関する注意点</a:t>
            </a:r>
            <a:r>
              <a:rPr lang="en-US" altLang="ja-JP" sz="2400" u="sng" dirty="0">
                <a:latin typeface="Arial" panose="020B0604020202020204" pitchFamily="34" charset="0"/>
                <a:ea typeface="メイリオ" panose="020B0604030504040204" pitchFamily="50" charset="-128"/>
                <a:cs typeface="Arial" panose="020B0604020202020204" pitchFamily="34" charset="0"/>
              </a:rPr>
              <a:t>-1</a:t>
            </a:r>
          </a:p>
        </p:txBody>
      </p:sp>
      <p:sp>
        <p:nvSpPr>
          <p:cNvPr id="9" name="テキスト ボックス 8">
            <a:extLst>
              <a:ext uri="{FF2B5EF4-FFF2-40B4-BE49-F238E27FC236}">
                <a16:creationId xmlns:a16="http://schemas.microsoft.com/office/drawing/2014/main" id="{C8BA0385-03C1-EF9D-B400-0D15019246FD}"/>
              </a:ext>
            </a:extLst>
          </p:cNvPr>
          <p:cNvSpPr txBox="1"/>
          <p:nvPr/>
        </p:nvSpPr>
        <p:spPr>
          <a:xfrm>
            <a:off x="146865" y="1257011"/>
            <a:ext cx="8372805" cy="2423740"/>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rPr>
              <a:t>⑤自身に放射性物質は付着しているとわかった場合には、</a:t>
            </a:r>
            <a:endParaRPr lang="en-US" altLang="ja-JP" dirty="0">
              <a:latin typeface="メイリオ" panose="020B0604030504040204" pitchFamily="50" charset="-128"/>
              <a:ea typeface="メイリオ" panose="020B0604030504040204" pitchFamily="50" charset="-128"/>
            </a:endParaRPr>
          </a:p>
          <a:p>
            <a:pPr>
              <a:spcBef>
                <a:spcPts val="300"/>
              </a:spcBef>
            </a:pPr>
            <a:r>
              <a:rPr lang="ja-JP" altLang="en-US" dirty="0">
                <a:latin typeface="メイリオ" panose="020B0604030504040204" pitchFamily="50" charset="-128"/>
                <a:ea typeface="メイリオ" panose="020B0604030504040204" pitchFamily="50" charset="-128"/>
                <a:cs typeface="メイリオ" pitchFamily="50" charset="-128"/>
              </a:rPr>
              <a:t>　・服など身に着けているものであれば、脱ぐ等の対策を行ってください。</a:t>
            </a:r>
            <a:endParaRPr lang="en-US" altLang="ja-JP" dirty="0">
              <a:latin typeface="メイリオ" panose="020B0604030504040204" pitchFamily="50" charset="-128"/>
              <a:ea typeface="メイリオ" panose="020B0604030504040204" pitchFamily="50" charset="-128"/>
              <a:cs typeface="メイリオ" pitchFamily="50" charset="-128"/>
            </a:endParaRPr>
          </a:p>
          <a:p>
            <a:r>
              <a:rPr lang="ja-JP" altLang="en-US" dirty="0">
                <a:latin typeface="メイリオ" panose="020B0604030504040204" pitchFamily="50" charset="-128"/>
                <a:ea typeface="メイリオ" panose="020B0604030504040204" pitchFamily="50" charset="-128"/>
                <a:cs typeface="メイリオ" pitchFamily="50" charset="-128"/>
              </a:rPr>
              <a:t>　　そのとき、汚染物は袋等に入れ、</a:t>
            </a:r>
            <a:r>
              <a:rPr lang="en-US" altLang="ja-JP" dirty="0">
                <a:latin typeface="メイリオ" panose="020B0604030504040204" pitchFamily="50" charset="-128"/>
                <a:ea typeface="メイリオ" panose="020B0604030504040204" pitchFamily="50" charset="-128"/>
                <a:cs typeface="メイリオ" pitchFamily="50" charset="-128"/>
              </a:rPr>
              <a:t>2</a:t>
            </a:r>
            <a:r>
              <a:rPr lang="ja-JP" altLang="en-US" dirty="0">
                <a:latin typeface="メイリオ" panose="020B0604030504040204" pitchFamily="50" charset="-128"/>
                <a:ea typeface="メイリオ" panose="020B0604030504040204" pitchFamily="50" charset="-128"/>
                <a:cs typeface="メイリオ" pitchFamily="50" charset="-128"/>
              </a:rPr>
              <a:t>次汚染の防止をお願いします。</a:t>
            </a:r>
            <a:endParaRPr lang="en-US" altLang="ja-JP" dirty="0">
              <a:latin typeface="メイリオ" panose="020B0604030504040204" pitchFamily="50" charset="-128"/>
              <a:ea typeface="メイリオ" panose="020B0604030504040204" pitchFamily="50" charset="-128"/>
              <a:cs typeface="メイリオ" pitchFamily="50" charset="-128"/>
            </a:endParaRPr>
          </a:p>
          <a:p>
            <a:pPr>
              <a:spcBef>
                <a:spcPts val="300"/>
              </a:spcBef>
            </a:pPr>
            <a:r>
              <a:rPr lang="ja-JP" altLang="en-US" dirty="0">
                <a:latin typeface="メイリオ" panose="020B0604030504040204" pitchFamily="50" charset="-128"/>
                <a:ea typeface="メイリオ" panose="020B0604030504040204" pitchFamily="50" charset="-128"/>
                <a:cs typeface="メイリオ" pitchFamily="50" charset="-128"/>
              </a:rPr>
              <a:t>　・自身の皮膚等に放射性物質が付着していて場合には、</a:t>
            </a:r>
            <a:endParaRPr lang="en-US" altLang="ja-JP" dirty="0">
              <a:latin typeface="メイリオ" panose="020B0604030504040204" pitchFamily="50" charset="-128"/>
              <a:ea typeface="メイリオ" panose="020B0604030504040204" pitchFamily="50" charset="-128"/>
              <a:cs typeface="メイリオ" pitchFamily="50" charset="-128"/>
            </a:endParaRPr>
          </a:p>
          <a:p>
            <a:r>
              <a:rPr lang="ja-JP" altLang="en-US" dirty="0">
                <a:latin typeface="メイリオ" panose="020B0604030504040204" pitchFamily="50" charset="-128"/>
                <a:ea typeface="メイリオ" panose="020B0604030504040204" pitchFamily="50" charset="-128"/>
                <a:cs typeface="メイリオ" pitchFamily="50" charset="-128"/>
              </a:rPr>
              <a:t>　　石鹸を用いて洗い流すなどの除染をお願いします。</a:t>
            </a:r>
            <a:endParaRPr lang="en-US" altLang="ja-JP" dirty="0">
              <a:latin typeface="メイリオ" panose="020B0604030504040204" pitchFamily="50" charset="-128"/>
              <a:ea typeface="メイリオ" panose="020B0604030504040204" pitchFamily="50" charset="-128"/>
              <a:cs typeface="メイリオ" pitchFamily="50" charset="-128"/>
            </a:endParaRPr>
          </a:p>
          <a:p>
            <a:r>
              <a:rPr lang="ja-JP" altLang="en-US" dirty="0">
                <a:latin typeface="メイリオ" panose="020B0604030504040204" pitchFamily="50" charset="-128"/>
                <a:ea typeface="メイリオ" panose="020B0604030504040204" pitchFamily="50" charset="-128"/>
                <a:cs typeface="メイリオ" pitchFamily="50" charset="-128"/>
              </a:rPr>
              <a:t>　　必要に応じて、シャワールームを使用してください。</a:t>
            </a:r>
            <a:endParaRPr lang="en-US" altLang="ja-JP" dirty="0">
              <a:latin typeface="メイリオ" panose="020B0604030504040204" pitchFamily="50" charset="-128"/>
              <a:ea typeface="メイリオ" panose="020B0604030504040204" pitchFamily="50" charset="-128"/>
              <a:cs typeface="メイリオ" pitchFamily="50" charset="-128"/>
            </a:endParaRPr>
          </a:p>
          <a:p>
            <a:pPr>
              <a:spcBef>
                <a:spcPts val="300"/>
              </a:spcBef>
            </a:pPr>
            <a:r>
              <a:rPr lang="ja-JP" altLang="en-US" dirty="0">
                <a:latin typeface="メイリオ" panose="020B0604030504040204" pitchFamily="50" charset="-128"/>
                <a:ea typeface="メイリオ" panose="020B0604030504040204" pitchFamily="50" charset="-128"/>
                <a:cs typeface="メイリオ" pitchFamily="50" charset="-128"/>
              </a:rPr>
              <a:t>　・汚染があった場合には、必要に応じて管理室（内線：</a:t>
            </a:r>
            <a:r>
              <a:rPr lang="en-US" altLang="ja-JP" dirty="0">
                <a:latin typeface="メイリオ" panose="020B0604030504040204" pitchFamily="50" charset="-128"/>
                <a:ea typeface="メイリオ" panose="020B0604030504040204" pitchFamily="50" charset="-128"/>
                <a:cs typeface="メイリオ" pitchFamily="50" charset="-128"/>
              </a:rPr>
              <a:t>2374</a:t>
            </a:r>
            <a:r>
              <a:rPr lang="ja-JP" altLang="en-US" dirty="0">
                <a:latin typeface="メイリオ" panose="020B0604030504040204" pitchFamily="50" charset="-128"/>
                <a:ea typeface="メイリオ" panose="020B0604030504040204" pitchFamily="50" charset="-128"/>
                <a:cs typeface="メイリオ" pitchFamily="50" charset="-128"/>
              </a:rPr>
              <a:t>）まで電話にて</a:t>
            </a:r>
            <a:endParaRPr lang="en-US" altLang="ja-JP" dirty="0">
              <a:latin typeface="メイリオ" panose="020B0604030504040204" pitchFamily="50" charset="-128"/>
              <a:ea typeface="メイリオ" panose="020B0604030504040204" pitchFamily="50" charset="-128"/>
              <a:cs typeface="メイリオ" pitchFamily="50" charset="-128"/>
            </a:endParaRPr>
          </a:p>
          <a:p>
            <a:r>
              <a:rPr lang="ja-JP" altLang="en-US" dirty="0">
                <a:latin typeface="メイリオ" panose="020B0604030504040204" pitchFamily="50" charset="-128"/>
                <a:ea typeface="メイリオ" panose="020B0604030504040204" pitchFamily="50" charset="-128"/>
                <a:cs typeface="メイリオ" pitchFamily="50" charset="-128"/>
              </a:rPr>
              <a:t>　　お知らせください。状況に応じてサポートを行います。</a:t>
            </a:r>
            <a:endParaRPr lang="en-US" altLang="ja-JP" dirty="0">
              <a:latin typeface="メイリオ" panose="020B0604030504040204" pitchFamily="50" charset="-128"/>
              <a:ea typeface="メイリオ" panose="020B0604030504040204" pitchFamily="50" charset="-128"/>
              <a:cs typeface="メイリオ" pitchFamily="50" charset="-128"/>
            </a:endParaRPr>
          </a:p>
        </p:txBody>
      </p:sp>
      <p:sp>
        <p:nvSpPr>
          <p:cNvPr id="13" name="テキスト ボックス 12">
            <a:extLst>
              <a:ext uri="{FF2B5EF4-FFF2-40B4-BE49-F238E27FC236}">
                <a16:creationId xmlns:a16="http://schemas.microsoft.com/office/drawing/2014/main" id="{2230BCB3-70B7-E305-D7BA-661CF2634F9F}"/>
              </a:ext>
            </a:extLst>
          </p:cNvPr>
          <p:cNvSpPr txBox="1"/>
          <p:nvPr/>
        </p:nvSpPr>
        <p:spPr>
          <a:xfrm>
            <a:off x="146865" y="809336"/>
            <a:ext cx="3185487" cy="369332"/>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rPr>
              <a:t>被ばくの防護と測定について</a:t>
            </a:r>
            <a:endParaRPr lang="en-US" altLang="ja-JP"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5EE2883E-FA52-27EE-DF71-A1D8FAC71AA2}"/>
              </a:ext>
            </a:extLst>
          </p:cNvPr>
          <p:cNvSpPr txBox="1"/>
          <p:nvPr/>
        </p:nvSpPr>
        <p:spPr>
          <a:xfrm>
            <a:off x="993221" y="1023533"/>
            <a:ext cx="3741730" cy="338554"/>
          </a:xfrm>
          <a:prstGeom prst="rect">
            <a:avLst/>
          </a:prstGeom>
          <a:noFill/>
        </p:spPr>
        <p:txBody>
          <a:bodyPr wrap="none" rtlCol="0">
            <a:spAutoFit/>
          </a:bodyPr>
          <a:lstStyle/>
          <a:p>
            <a:r>
              <a:rPr kumimoji="1" lang="ja-JP" altLang="en-US" sz="1600" b="1" dirty="0">
                <a:solidFill>
                  <a:schemeClr val="bg1"/>
                </a:solidFill>
                <a:highlight>
                  <a:srgbClr val="000080"/>
                </a:highlight>
                <a:latin typeface="メイリオ" panose="020B0604030504040204" pitchFamily="50" charset="-128"/>
                <a:ea typeface="メイリオ" panose="020B0604030504040204" pitchFamily="50" charset="-128"/>
              </a:rPr>
              <a:t>放射性物質「は」→ 放射性物質「が」</a:t>
            </a:r>
            <a:endParaRPr kumimoji="1" lang="en-US" altLang="ja-JP" sz="1600" b="1" dirty="0">
              <a:solidFill>
                <a:schemeClr val="bg1"/>
              </a:solidFill>
              <a:highlight>
                <a:srgbClr val="000080"/>
              </a:highlight>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77AD3ADB-2289-FB1F-BADB-41DD98EE2240}"/>
              </a:ext>
            </a:extLst>
          </p:cNvPr>
          <p:cNvSpPr txBox="1"/>
          <p:nvPr/>
        </p:nvSpPr>
        <p:spPr>
          <a:xfrm>
            <a:off x="3574165" y="1954375"/>
            <a:ext cx="3741730" cy="338554"/>
          </a:xfrm>
          <a:prstGeom prst="rect">
            <a:avLst/>
          </a:prstGeom>
          <a:noFill/>
        </p:spPr>
        <p:txBody>
          <a:bodyPr wrap="none" rtlCol="0">
            <a:spAutoFit/>
          </a:bodyPr>
          <a:lstStyle/>
          <a:p>
            <a:r>
              <a:rPr kumimoji="1" lang="ja-JP" altLang="en-US" sz="1600" b="1" dirty="0">
                <a:solidFill>
                  <a:schemeClr val="bg1"/>
                </a:solidFill>
                <a:highlight>
                  <a:srgbClr val="000080"/>
                </a:highlight>
                <a:latin typeface="メイリオ" panose="020B0604030504040204" pitchFamily="50" charset="-128"/>
                <a:ea typeface="メイリオ" panose="020B0604030504040204" pitchFamily="50" charset="-128"/>
              </a:rPr>
              <a:t>付着してい「て」→ 付着してい「る」</a:t>
            </a:r>
            <a:endParaRPr kumimoji="1" lang="en-US" altLang="ja-JP" sz="1600" b="1" dirty="0">
              <a:solidFill>
                <a:schemeClr val="bg1"/>
              </a:solidFill>
              <a:highlight>
                <a:srgbClr val="000080"/>
              </a:highligh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709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iterate type="lt">
                                    <p:tmAbs val="300"/>
                                  </p:iterate>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5"/>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3235B2B5-1661-3835-B3F9-54E4F352E86E}"/>
              </a:ext>
            </a:extLst>
          </p:cNvPr>
          <p:cNvSpPr/>
          <p:nvPr/>
        </p:nvSpPr>
        <p:spPr>
          <a:xfrm>
            <a:off x="5389912" y="5306741"/>
            <a:ext cx="288033" cy="276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コネクタ 2">
            <a:extLst>
              <a:ext uri="{FF2B5EF4-FFF2-40B4-BE49-F238E27FC236}">
                <a16:creationId xmlns:a16="http://schemas.microsoft.com/office/drawing/2014/main" id="{A5C231A6-2FC3-1757-4D9E-6D8EEE23DDEF}"/>
              </a:ext>
            </a:extLst>
          </p:cNvPr>
          <p:cNvCxnSpPr/>
          <p:nvPr/>
        </p:nvCxnSpPr>
        <p:spPr>
          <a:xfrm>
            <a:off x="0" y="5203882"/>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テキスト ボックス 3">
            <a:extLst>
              <a:ext uri="{FF2B5EF4-FFF2-40B4-BE49-F238E27FC236}">
                <a16:creationId xmlns:a16="http://schemas.microsoft.com/office/drawing/2014/main" id="{39741938-8F77-67D3-EE4B-1FAAEA92ECDF}"/>
              </a:ext>
            </a:extLst>
          </p:cNvPr>
          <p:cNvSpPr txBox="1"/>
          <p:nvPr/>
        </p:nvSpPr>
        <p:spPr>
          <a:xfrm>
            <a:off x="0" y="4855898"/>
            <a:ext cx="543739" cy="388568"/>
          </a:xfrm>
          <a:prstGeom prst="rect">
            <a:avLst/>
          </a:prstGeom>
          <a:noFill/>
        </p:spPr>
        <p:txBody>
          <a:bodyPr wrap="none" rtlCol="0">
            <a:spAutoFit/>
          </a:bodyPr>
          <a:lstStyle/>
          <a:p>
            <a:pPr>
              <a:lnSpc>
                <a:spcPct val="150000"/>
              </a:lnSpc>
            </a:pPr>
            <a:r>
              <a:rPr lang="ja-JP" altLang="en-US" sz="1400" dirty="0">
                <a:latin typeface="Arial" panose="020B0604020202020204" pitchFamily="34" charset="0"/>
                <a:ea typeface="メイリオ" panose="020B0604030504040204" pitchFamily="50" charset="-128"/>
                <a:cs typeface="Arial" panose="020B0604020202020204" pitchFamily="34" charset="0"/>
              </a:rPr>
              <a:t>解説</a:t>
            </a:r>
            <a:endParaRPr lang="en-US" altLang="ja-JP" sz="1400" dirty="0">
              <a:latin typeface="Arial" panose="020B0604020202020204" pitchFamily="34" charset="0"/>
              <a:ea typeface="メイリオ" panose="020B0604030504040204" pitchFamily="50" charset="-128"/>
              <a:cs typeface="Arial" panose="020B0604020202020204" pitchFamily="34" charset="0"/>
            </a:endParaRPr>
          </a:p>
        </p:txBody>
      </p:sp>
      <p:sp>
        <p:nvSpPr>
          <p:cNvPr id="5" name="テキスト ボックス 4">
            <a:extLst>
              <a:ext uri="{FF2B5EF4-FFF2-40B4-BE49-F238E27FC236}">
                <a16:creationId xmlns:a16="http://schemas.microsoft.com/office/drawing/2014/main" id="{D60B8ACE-85F6-1385-BF94-86BA547041F7}"/>
              </a:ext>
            </a:extLst>
          </p:cNvPr>
          <p:cNvSpPr txBox="1"/>
          <p:nvPr/>
        </p:nvSpPr>
        <p:spPr>
          <a:xfrm>
            <a:off x="84841" y="5232166"/>
            <a:ext cx="8974317" cy="1169551"/>
          </a:xfrm>
          <a:prstGeom prst="rect">
            <a:avLst/>
          </a:prstGeom>
          <a:noFill/>
        </p:spPr>
        <p:txBody>
          <a:bodyPr wrap="square" rtlCol="0">
            <a:spAutoFit/>
          </a:bodyPr>
          <a:lstStyle/>
          <a:p>
            <a:r>
              <a:rPr lang="en-US" altLang="ja-JP" sz="1400" dirty="0">
                <a:latin typeface="Arial" panose="020B0604020202020204" pitchFamily="34" charset="0"/>
                <a:ea typeface="メイリオ" pitchFamily="50" charset="-128"/>
                <a:cs typeface="Arial" panose="020B0604020202020204" pitchFamily="34" charset="0"/>
              </a:rPr>
              <a:t>RI</a:t>
            </a:r>
            <a:r>
              <a:rPr lang="ja-JP" altLang="en-US" sz="1400" dirty="0">
                <a:latin typeface="Arial" panose="020B0604020202020204" pitchFamily="34" charset="0"/>
                <a:ea typeface="メイリオ" pitchFamily="50" charset="-128"/>
                <a:cs typeface="Arial" panose="020B0604020202020204" pitchFamily="34" charset="0"/>
              </a:rPr>
              <a:t>の使用についての注意点ですが、</a:t>
            </a:r>
            <a:endParaRPr lang="en-US" altLang="ja-JP" sz="1400" dirty="0">
              <a:latin typeface="Arial" panose="020B0604020202020204" pitchFamily="34" charset="0"/>
              <a:ea typeface="メイリオ" pitchFamily="50" charset="-128"/>
              <a:cs typeface="Arial" panose="020B0604020202020204" pitchFamily="34" charset="0"/>
            </a:endParaRPr>
          </a:p>
          <a:p>
            <a:r>
              <a:rPr lang="ja-JP" altLang="en-US" sz="1400" dirty="0">
                <a:latin typeface="Arial" panose="020B0604020202020204" pitchFamily="34" charset="0"/>
                <a:ea typeface="メイリオ" panose="020B0604030504040204" pitchFamily="50" charset="-128"/>
                <a:cs typeface="Arial" panose="020B0604020202020204" pitchFamily="34" charset="0"/>
              </a:rPr>
              <a:t>①</a:t>
            </a:r>
            <a:r>
              <a:rPr lang="en-US" altLang="ja-JP" sz="1400" dirty="0">
                <a:latin typeface="Arial" panose="020B0604020202020204" pitchFamily="34" charset="0"/>
                <a:ea typeface="メイリオ" pitchFamily="50" charset="-128"/>
                <a:cs typeface="Arial" panose="020B0604020202020204" pitchFamily="34" charset="0"/>
              </a:rPr>
              <a:t>RI</a:t>
            </a:r>
            <a:r>
              <a:rPr lang="ja-JP" altLang="en-US" sz="1400" dirty="0">
                <a:latin typeface="Arial" panose="020B0604020202020204" pitchFamily="34" charset="0"/>
                <a:ea typeface="メイリオ" pitchFamily="50" charset="-128"/>
                <a:cs typeface="Arial" panose="020B0604020202020204" pitchFamily="34" charset="0"/>
              </a:rPr>
              <a:t>を使用可能な実験室は、実験室（１）、実験室（２）兼測定室、実験室（３）兼測定室の</a:t>
            </a:r>
            <a:r>
              <a:rPr lang="en-US" altLang="ja-JP" sz="1400" dirty="0">
                <a:latin typeface="Arial" panose="020B0604020202020204" pitchFamily="34" charset="0"/>
                <a:ea typeface="メイリオ" pitchFamily="50" charset="-128"/>
                <a:cs typeface="Arial" panose="020B0604020202020204" pitchFamily="34" charset="0"/>
              </a:rPr>
              <a:t>3</a:t>
            </a:r>
            <a:r>
              <a:rPr lang="ja-JP" altLang="en-US" sz="1400" dirty="0">
                <a:latin typeface="Arial" panose="020B0604020202020204" pitchFamily="34" charset="0"/>
                <a:ea typeface="メイリオ" pitchFamily="50" charset="-128"/>
                <a:cs typeface="Arial" panose="020B0604020202020204" pitchFamily="34" charset="0"/>
              </a:rPr>
              <a:t>室になります。</a:t>
            </a:r>
            <a:endParaRPr lang="en-US" altLang="ja-JP" sz="1400" dirty="0">
              <a:latin typeface="Arial" panose="020B0604020202020204" pitchFamily="34" charset="0"/>
              <a:ea typeface="メイリオ" pitchFamily="50" charset="-128"/>
              <a:cs typeface="Arial" panose="020B0604020202020204" pitchFamily="34" charset="0"/>
            </a:endParaRPr>
          </a:p>
          <a:p>
            <a:r>
              <a:rPr lang="ja-JP" altLang="en-US" sz="1400" dirty="0">
                <a:latin typeface="Arial" panose="020B0604020202020204" pitchFamily="34" charset="0"/>
                <a:ea typeface="メイリオ" panose="020B0604030504040204" pitchFamily="50" charset="-128"/>
                <a:cs typeface="Arial" panose="020B0604020202020204" pitchFamily="34" charset="0"/>
              </a:rPr>
              <a:t>②ポリエチレンろ紙などを用いて、汚染および汚染の広がりを防止するための措置を取ってください。</a:t>
            </a:r>
            <a:endParaRPr lang="en-US" altLang="ja-JP" sz="1400" dirty="0">
              <a:latin typeface="Arial" panose="020B0604020202020204" pitchFamily="34" charset="0"/>
              <a:ea typeface="メイリオ" pitchFamily="50" charset="-128"/>
              <a:cs typeface="Arial" panose="020B0604020202020204" pitchFamily="34" charset="0"/>
            </a:endParaRPr>
          </a:p>
          <a:p>
            <a:r>
              <a:rPr lang="ja-JP" altLang="en-US" sz="1400" dirty="0">
                <a:latin typeface="Arial" panose="020B0604020202020204" pitchFamily="34" charset="0"/>
                <a:ea typeface="メイリオ" panose="020B0604030504040204" pitchFamily="50" charset="-128"/>
                <a:cs typeface="Arial" panose="020B0604020202020204" pitchFamily="34" charset="0"/>
              </a:rPr>
              <a:t>③実験時は遮へい物を使用したり、必要以上に放射性物質に触れたりしないよう、被ばくをできるだけ避けるようにしてください。</a:t>
            </a:r>
            <a:endParaRPr lang="en-US" altLang="ja-JP" sz="1400" dirty="0">
              <a:latin typeface="Arial" panose="020B0604020202020204" pitchFamily="34" charset="0"/>
              <a:ea typeface="メイリオ" pitchFamily="50" charset="-128"/>
              <a:cs typeface="Arial" panose="020B0604020202020204" pitchFamily="34" charset="0"/>
            </a:endParaRPr>
          </a:p>
        </p:txBody>
      </p:sp>
      <p:sp>
        <p:nvSpPr>
          <p:cNvPr id="6" name="テキスト ボックス 5">
            <a:extLst>
              <a:ext uri="{FF2B5EF4-FFF2-40B4-BE49-F238E27FC236}">
                <a16:creationId xmlns:a16="http://schemas.microsoft.com/office/drawing/2014/main" id="{D92C23DC-55A6-4D02-2D3D-C81315BD2C31}"/>
              </a:ext>
            </a:extLst>
          </p:cNvPr>
          <p:cNvSpPr txBox="1"/>
          <p:nvPr/>
        </p:nvSpPr>
        <p:spPr>
          <a:xfrm>
            <a:off x="146865" y="1257011"/>
            <a:ext cx="4570482" cy="923330"/>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rPr>
              <a:t>①</a:t>
            </a:r>
            <a:r>
              <a:rPr lang="en-US" altLang="ja-JP" dirty="0">
                <a:latin typeface="メイリオ" pitchFamily="50" charset="-128"/>
                <a:ea typeface="メイリオ" pitchFamily="50" charset="-128"/>
                <a:cs typeface="メイリオ" pitchFamily="50" charset="-128"/>
              </a:rPr>
              <a:t>RI</a:t>
            </a:r>
            <a:r>
              <a:rPr lang="ja-JP" altLang="en-US" dirty="0">
                <a:latin typeface="メイリオ" pitchFamily="50" charset="-128"/>
                <a:ea typeface="メイリオ" pitchFamily="50" charset="-128"/>
                <a:cs typeface="メイリオ" pitchFamily="50" charset="-128"/>
              </a:rPr>
              <a:t>を使用可能な実験室は、</a:t>
            </a:r>
            <a:endParaRPr lang="en-US" altLang="ja-JP" dirty="0">
              <a:latin typeface="メイリオ" pitchFamily="50" charset="-128"/>
              <a:ea typeface="メイリオ" pitchFamily="50" charset="-128"/>
              <a:cs typeface="メイリオ" pitchFamily="50" charset="-128"/>
            </a:endParaRPr>
          </a:p>
          <a:p>
            <a:r>
              <a:rPr lang="ja-JP" altLang="en-US" dirty="0">
                <a:latin typeface="メイリオ" pitchFamily="50" charset="-128"/>
                <a:ea typeface="メイリオ" pitchFamily="50" charset="-128"/>
                <a:cs typeface="メイリオ" pitchFamily="50" charset="-128"/>
              </a:rPr>
              <a:t>　実験室（１）、実験室（２）兼測定室、</a:t>
            </a:r>
            <a:endParaRPr lang="en-US" altLang="ja-JP" dirty="0">
              <a:latin typeface="メイリオ" pitchFamily="50" charset="-128"/>
              <a:ea typeface="メイリオ" pitchFamily="50" charset="-128"/>
              <a:cs typeface="メイリオ" pitchFamily="50" charset="-128"/>
            </a:endParaRPr>
          </a:p>
          <a:p>
            <a:r>
              <a:rPr lang="ja-JP" altLang="en-US" dirty="0">
                <a:latin typeface="メイリオ" pitchFamily="50" charset="-128"/>
                <a:ea typeface="メイリオ" pitchFamily="50" charset="-128"/>
                <a:cs typeface="メイリオ" pitchFamily="50" charset="-128"/>
              </a:rPr>
              <a:t>　実験室（３）兼測定室の</a:t>
            </a:r>
            <a:r>
              <a:rPr lang="en-US" altLang="ja-JP" dirty="0">
                <a:latin typeface="メイリオ" pitchFamily="50" charset="-128"/>
                <a:ea typeface="メイリオ" pitchFamily="50" charset="-128"/>
                <a:cs typeface="メイリオ" pitchFamily="50" charset="-128"/>
              </a:rPr>
              <a:t>3</a:t>
            </a:r>
            <a:r>
              <a:rPr lang="ja-JP" altLang="en-US" dirty="0">
                <a:latin typeface="メイリオ" pitchFamily="50" charset="-128"/>
                <a:ea typeface="メイリオ" pitchFamily="50" charset="-128"/>
                <a:cs typeface="メイリオ" pitchFamily="50" charset="-128"/>
              </a:rPr>
              <a:t>室です。</a:t>
            </a:r>
            <a:endParaRPr lang="en-US" altLang="ja-JP" dirty="0">
              <a:latin typeface="メイリオ" pitchFamily="50" charset="-128"/>
              <a:ea typeface="メイリオ" pitchFamily="50" charset="-128"/>
              <a:cs typeface="メイリオ" pitchFamily="50" charset="-128"/>
            </a:endParaRPr>
          </a:p>
        </p:txBody>
      </p:sp>
      <p:sp>
        <p:nvSpPr>
          <p:cNvPr id="7" name="テキスト ボックス 6">
            <a:extLst>
              <a:ext uri="{FF2B5EF4-FFF2-40B4-BE49-F238E27FC236}">
                <a16:creationId xmlns:a16="http://schemas.microsoft.com/office/drawing/2014/main" id="{AE1AC6F5-92B9-9594-98CA-95E810A67386}"/>
              </a:ext>
            </a:extLst>
          </p:cNvPr>
          <p:cNvSpPr txBox="1"/>
          <p:nvPr/>
        </p:nvSpPr>
        <p:spPr>
          <a:xfrm>
            <a:off x="146865" y="2538954"/>
            <a:ext cx="4801314" cy="923330"/>
          </a:xfrm>
          <a:prstGeom prst="rect">
            <a:avLst/>
          </a:prstGeom>
          <a:noFill/>
        </p:spPr>
        <p:txBody>
          <a:bodyPr wrap="none" rtlCol="0">
            <a:spAutoFit/>
          </a:bodyPr>
          <a:lstStyle/>
          <a:p>
            <a:r>
              <a:rPr lang="ja-JP" altLang="en-US" dirty="0">
                <a:latin typeface="Arial" panose="020B0604020202020204" pitchFamily="34" charset="0"/>
                <a:ea typeface="メイリオ" panose="020B0604030504040204" pitchFamily="50" charset="-128"/>
                <a:cs typeface="Arial" panose="020B0604020202020204" pitchFamily="34" charset="0"/>
              </a:rPr>
              <a:t>②</a:t>
            </a:r>
            <a:r>
              <a:rPr lang="ja-JP" altLang="en-US" dirty="0">
                <a:latin typeface="メイリオ" pitchFamily="50" charset="-128"/>
                <a:ea typeface="メイリオ" pitchFamily="50" charset="-128"/>
                <a:cs typeface="メイリオ" pitchFamily="50" charset="-128"/>
              </a:rPr>
              <a:t>ポリエチレンろ紙などを用いて、</a:t>
            </a:r>
            <a:endParaRPr lang="en-US" altLang="ja-JP" dirty="0">
              <a:latin typeface="メイリオ" pitchFamily="50" charset="-128"/>
              <a:ea typeface="メイリオ" pitchFamily="50" charset="-128"/>
              <a:cs typeface="メイリオ" pitchFamily="50" charset="-128"/>
            </a:endParaRPr>
          </a:p>
          <a:p>
            <a:r>
              <a:rPr lang="ja-JP" altLang="en-US" dirty="0">
                <a:latin typeface="メイリオ" pitchFamily="50" charset="-128"/>
                <a:ea typeface="メイリオ" pitchFamily="50" charset="-128"/>
                <a:cs typeface="メイリオ" pitchFamily="50" charset="-128"/>
              </a:rPr>
              <a:t>　汚染および汚染の広がりを防止するための</a:t>
            </a:r>
            <a:endParaRPr lang="en-US" altLang="ja-JP" dirty="0">
              <a:latin typeface="メイリオ" pitchFamily="50" charset="-128"/>
              <a:ea typeface="メイリオ" pitchFamily="50" charset="-128"/>
              <a:cs typeface="メイリオ" pitchFamily="50" charset="-128"/>
            </a:endParaRPr>
          </a:p>
          <a:p>
            <a:r>
              <a:rPr lang="ja-JP" altLang="en-US" dirty="0">
                <a:latin typeface="メイリオ" pitchFamily="50" charset="-128"/>
                <a:ea typeface="メイリオ" pitchFamily="50" charset="-128"/>
                <a:cs typeface="メイリオ" pitchFamily="50" charset="-128"/>
              </a:rPr>
              <a:t>　措置を取ってください。</a:t>
            </a:r>
            <a:endParaRPr lang="en-US" altLang="ja-JP" dirty="0">
              <a:latin typeface="メイリオ" pitchFamily="50" charset="-128"/>
              <a:ea typeface="メイリオ" pitchFamily="50" charset="-128"/>
              <a:cs typeface="メイリオ" pitchFamily="50" charset="-128"/>
            </a:endParaRPr>
          </a:p>
        </p:txBody>
      </p:sp>
      <p:sp>
        <p:nvSpPr>
          <p:cNvPr id="9" name="テキスト ボックス 8">
            <a:extLst>
              <a:ext uri="{FF2B5EF4-FFF2-40B4-BE49-F238E27FC236}">
                <a16:creationId xmlns:a16="http://schemas.microsoft.com/office/drawing/2014/main" id="{70E3DCEE-54BF-DAE1-800D-33768D939BC0}"/>
              </a:ext>
            </a:extLst>
          </p:cNvPr>
          <p:cNvSpPr txBox="1"/>
          <p:nvPr/>
        </p:nvSpPr>
        <p:spPr>
          <a:xfrm>
            <a:off x="146865" y="3760706"/>
            <a:ext cx="5493812" cy="923330"/>
          </a:xfrm>
          <a:prstGeom prst="rect">
            <a:avLst/>
          </a:prstGeom>
          <a:noFill/>
        </p:spPr>
        <p:txBody>
          <a:bodyPr wrap="none" rtlCol="0">
            <a:spAutoFit/>
          </a:bodyPr>
          <a:lstStyle/>
          <a:p>
            <a:r>
              <a:rPr lang="ja-JP" altLang="en-US" dirty="0">
                <a:latin typeface="Arial" panose="020B0604020202020204" pitchFamily="34" charset="0"/>
                <a:ea typeface="メイリオ" panose="020B0604030504040204" pitchFamily="50" charset="-128"/>
                <a:cs typeface="Arial" panose="020B0604020202020204" pitchFamily="34" charset="0"/>
              </a:rPr>
              <a:t>③実験時は</a:t>
            </a:r>
            <a:r>
              <a:rPr lang="ja-JP" altLang="en-US" dirty="0">
                <a:latin typeface="メイリオ" pitchFamily="50" charset="-128"/>
                <a:ea typeface="メイリオ" pitchFamily="50" charset="-128"/>
                <a:cs typeface="メイリオ" pitchFamily="50" charset="-128"/>
              </a:rPr>
              <a:t>遮へい物を使用したり、</a:t>
            </a:r>
            <a:endParaRPr lang="en-US" altLang="ja-JP" dirty="0">
              <a:latin typeface="メイリオ" pitchFamily="50" charset="-128"/>
              <a:ea typeface="メイリオ" pitchFamily="50" charset="-128"/>
              <a:cs typeface="メイリオ" pitchFamily="50" charset="-128"/>
            </a:endParaRPr>
          </a:p>
          <a:p>
            <a:r>
              <a:rPr lang="ja-JP" altLang="en-US" dirty="0">
                <a:latin typeface="メイリオ" pitchFamily="50" charset="-128"/>
                <a:ea typeface="メイリオ" pitchFamily="50" charset="-128"/>
                <a:cs typeface="メイリオ" pitchFamily="50" charset="-128"/>
              </a:rPr>
              <a:t>　必要以上に放射性物質に触れたりしないよう、</a:t>
            </a:r>
            <a:endParaRPr lang="en-US" altLang="ja-JP" dirty="0">
              <a:latin typeface="メイリオ" pitchFamily="50" charset="-128"/>
              <a:ea typeface="メイリオ" pitchFamily="50" charset="-128"/>
              <a:cs typeface="メイリオ" pitchFamily="50" charset="-128"/>
            </a:endParaRPr>
          </a:p>
          <a:p>
            <a:r>
              <a:rPr lang="ja-JP" altLang="en-US" dirty="0">
                <a:latin typeface="メイリオ" pitchFamily="50" charset="-128"/>
                <a:ea typeface="メイリオ" pitchFamily="50" charset="-128"/>
                <a:cs typeface="メイリオ" pitchFamily="50" charset="-128"/>
              </a:rPr>
              <a:t>　被ばくをできるだけ避けるようにしてください。</a:t>
            </a:r>
            <a:endParaRPr lang="en-US" altLang="ja-JP" dirty="0">
              <a:latin typeface="メイリオ" pitchFamily="50" charset="-128"/>
              <a:ea typeface="メイリオ" pitchFamily="50" charset="-128"/>
              <a:cs typeface="メイリオ" pitchFamily="50" charset="-128"/>
            </a:endParaRPr>
          </a:p>
        </p:txBody>
      </p:sp>
      <p:sp>
        <p:nvSpPr>
          <p:cNvPr id="11" name="テキスト ボックス 10">
            <a:extLst>
              <a:ext uri="{FF2B5EF4-FFF2-40B4-BE49-F238E27FC236}">
                <a16:creationId xmlns:a16="http://schemas.microsoft.com/office/drawing/2014/main" id="{137EDF4E-A594-C59B-8C20-0EFBEDD14624}"/>
              </a:ext>
            </a:extLst>
          </p:cNvPr>
          <p:cNvSpPr txBox="1"/>
          <p:nvPr/>
        </p:nvSpPr>
        <p:spPr>
          <a:xfrm>
            <a:off x="146865" y="809336"/>
            <a:ext cx="2050561" cy="369332"/>
          </a:xfrm>
          <a:prstGeom prst="rect">
            <a:avLst/>
          </a:prstGeom>
          <a:noFill/>
        </p:spPr>
        <p:txBody>
          <a:bodyPr wrap="none" rtlCol="0">
            <a:spAutoFit/>
          </a:bodyPr>
          <a:lstStyle/>
          <a:p>
            <a:r>
              <a:rPr kumimoji="1" lang="en-US" altLang="ja-JP" dirty="0">
                <a:latin typeface="Arial" panose="020B0604020202020204" pitchFamily="34" charset="0"/>
                <a:ea typeface="メイリオ" panose="020B0604030504040204" pitchFamily="50" charset="-128"/>
                <a:cs typeface="Arial" panose="020B0604020202020204" pitchFamily="34" charset="0"/>
              </a:rPr>
              <a:t>RI</a:t>
            </a:r>
            <a:r>
              <a:rPr kumimoji="1" lang="ja-JP" altLang="en-US" dirty="0">
                <a:latin typeface="Arial" panose="020B0604020202020204" pitchFamily="34" charset="0"/>
                <a:ea typeface="メイリオ" panose="020B0604030504040204" pitchFamily="50" charset="-128"/>
                <a:cs typeface="Arial" panose="020B0604020202020204" pitchFamily="34" charset="0"/>
              </a:rPr>
              <a:t>の使用について</a:t>
            </a:r>
            <a:endParaRPr lang="en-US" altLang="ja-JP" dirty="0">
              <a:latin typeface="Arial" panose="020B0604020202020204" pitchFamily="34" charset="0"/>
              <a:ea typeface="メイリオ" panose="020B0604030504040204" pitchFamily="50" charset="-128"/>
              <a:cs typeface="Arial" panose="020B0604020202020204" pitchFamily="34" charset="0"/>
            </a:endParaRPr>
          </a:p>
        </p:txBody>
      </p:sp>
      <p:sp>
        <p:nvSpPr>
          <p:cNvPr id="12" name="テキスト ボックス 11">
            <a:extLst>
              <a:ext uri="{FF2B5EF4-FFF2-40B4-BE49-F238E27FC236}">
                <a16:creationId xmlns:a16="http://schemas.microsoft.com/office/drawing/2014/main" id="{1929CE5B-BF90-E808-C84D-5FA8A35FBE59}"/>
              </a:ext>
            </a:extLst>
          </p:cNvPr>
          <p:cNvSpPr txBox="1"/>
          <p:nvPr/>
        </p:nvSpPr>
        <p:spPr>
          <a:xfrm>
            <a:off x="113121" y="169682"/>
            <a:ext cx="6922088" cy="461665"/>
          </a:xfrm>
          <a:prstGeom prst="rect">
            <a:avLst/>
          </a:prstGeom>
          <a:noFill/>
        </p:spPr>
        <p:txBody>
          <a:bodyPr wrap="none" rtlCol="0">
            <a:spAutoFit/>
          </a:bodyPr>
          <a:lstStyle/>
          <a:p>
            <a:r>
              <a:rPr lang="ja-JP" altLang="en-US" sz="2400" u="sng" dirty="0">
                <a:latin typeface="Arial" panose="020B0604020202020204" pitchFamily="34" charset="0"/>
                <a:ea typeface="メイリオ" panose="020B0604030504040204" pitchFamily="50" charset="-128"/>
                <a:cs typeface="Arial" panose="020B0604020202020204" pitchFamily="34" charset="0"/>
              </a:rPr>
              <a:t>④当</a:t>
            </a:r>
            <a:r>
              <a:rPr lang="en-US" altLang="ja-JP" sz="2400" u="sng" dirty="0">
                <a:latin typeface="Arial" panose="020B0604020202020204" pitchFamily="34" charset="0"/>
                <a:ea typeface="メイリオ" panose="020B0604030504040204" pitchFamily="50" charset="-128"/>
                <a:cs typeface="Arial" panose="020B0604020202020204" pitchFamily="34" charset="0"/>
              </a:rPr>
              <a:t>RI</a:t>
            </a:r>
            <a:r>
              <a:rPr lang="ja-JP" altLang="en-US" sz="2400" u="sng" dirty="0">
                <a:latin typeface="Arial" panose="020B0604020202020204" pitchFamily="34" charset="0"/>
                <a:ea typeface="メイリオ" panose="020B0604030504040204" pitchFamily="50" charset="-128"/>
                <a:cs typeface="Arial" panose="020B0604020202020204" pitchFamily="34" charset="0"/>
              </a:rPr>
              <a:t>実験施設における使用等に関する注意点</a:t>
            </a:r>
            <a:r>
              <a:rPr lang="en-US" altLang="ja-JP" sz="2400" u="sng" dirty="0">
                <a:latin typeface="Arial" panose="020B0604020202020204" pitchFamily="34" charset="0"/>
                <a:ea typeface="メイリオ" panose="020B0604030504040204" pitchFamily="50" charset="-128"/>
                <a:cs typeface="Arial" panose="020B0604020202020204" pitchFamily="34" charset="0"/>
              </a:rPr>
              <a:t>-2</a:t>
            </a:r>
          </a:p>
        </p:txBody>
      </p:sp>
      <p:sp>
        <p:nvSpPr>
          <p:cNvPr id="13" name="スライド番号プレースホルダー 2"/>
          <p:cNvSpPr>
            <a:spLocks noGrp="1"/>
          </p:cNvSpPr>
          <p:nvPr>
            <p:ph type="sldNum" sz="quarter" idx="12"/>
          </p:nvPr>
        </p:nvSpPr>
        <p:spPr>
          <a:xfrm>
            <a:off x="10087269" y="4631246"/>
            <a:ext cx="2057400" cy="365125"/>
          </a:xfrm>
        </p:spPr>
        <p:txBody>
          <a:bodyPr/>
          <a:lstStyle/>
          <a:p>
            <a:fld id="{11093CC1-1568-4952-B090-65DA1AB94D36}" type="slidenum">
              <a:rPr lang="ja-JP" altLang="en-US" smtClean="0"/>
              <a:pPr/>
              <a:t>16</a:t>
            </a:fld>
            <a:endParaRPr lang="ja-JP" altLang="en-US"/>
          </a:p>
        </p:txBody>
      </p:sp>
      <p:pic>
        <p:nvPicPr>
          <p:cNvPr id="14"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241985" y="1376314"/>
            <a:ext cx="3798320" cy="2535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テキスト ボックス 17">
            <a:extLst>
              <a:ext uri="{FF2B5EF4-FFF2-40B4-BE49-F238E27FC236}">
                <a16:creationId xmlns:a16="http://schemas.microsoft.com/office/drawing/2014/main" id="{1D3FCB6C-2D0F-5B31-3037-77799A28D1F8}"/>
              </a:ext>
            </a:extLst>
          </p:cNvPr>
          <p:cNvSpPr txBox="1"/>
          <p:nvPr/>
        </p:nvSpPr>
        <p:spPr>
          <a:xfrm>
            <a:off x="5583798" y="3940404"/>
            <a:ext cx="3280065" cy="338554"/>
          </a:xfrm>
          <a:prstGeom prst="rect">
            <a:avLst/>
          </a:prstGeom>
          <a:noFill/>
        </p:spPr>
        <p:txBody>
          <a:bodyPr wrap="none" rtlCol="0">
            <a:spAutoFit/>
          </a:bodyPr>
          <a:lstStyle/>
          <a:p>
            <a:r>
              <a:rPr lang="en-US" altLang="ja-JP" sz="1600" dirty="0">
                <a:latin typeface="メイリオ" pitchFamily="50" charset="-128"/>
                <a:ea typeface="メイリオ" pitchFamily="50" charset="-128"/>
                <a:cs typeface="メイリオ" pitchFamily="50" charset="-128"/>
              </a:rPr>
              <a:t>RI</a:t>
            </a:r>
            <a:r>
              <a:rPr lang="ja-JP" altLang="en-US" sz="1600" dirty="0">
                <a:latin typeface="メイリオ" pitchFamily="50" charset="-128"/>
                <a:ea typeface="メイリオ" pitchFamily="50" charset="-128"/>
                <a:cs typeface="メイリオ" pitchFamily="50" charset="-128"/>
              </a:rPr>
              <a:t>を用いる実験に必要な器具の例</a:t>
            </a:r>
            <a:endParaRPr lang="en-US" altLang="ja-JP" sz="1600"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38752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iterate type="lt">
                                    <p:tmAbs val="300"/>
                                  </p:iterate>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5"/>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2C1F5256-4336-74C8-8EA2-0601E30DEBF2}"/>
              </a:ext>
            </a:extLst>
          </p:cNvPr>
          <p:cNvSpPr/>
          <p:nvPr/>
        </p:nvSpPr>
        <p:spPr>
          <a:xfrm>
            <a:off x="5389912" y="5306741"/>
            <a:ext cx="288033" cy="276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コネクタ 2">
            <a:extLst>
              <a:ext uri="{FF2B5EF4-FFF2-40B4-BE49-F238E27FC236}">
                <a16:creationId xmlns:a16="http://schemas.microsoft.com/office/drawing/2014/main" id="{71EC45D8-0199-1C1F-3E3B-237AE3BCB0D1}"/>
              </a:ext>
            </a:extLst>
          </p:cNvPr>
          <p:cNvCxnSpPr/>
          <p:nvPr/>
        </p:nvCxnSpPr>
        <p:spPr>
          <a:xfrm>
            <a:off x="0" y="5203882"/>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テキスト ボックス 3">
            <a:extLst>
              <a:ext uri="{FF2B5EF4-FFF2-40B4-BE49-F238E27FC236}">
                <a16:creationId xmlns:a16="http://schemas.microsoft.com/office/drawing/2014/main" id="{D9E8C40B-177E-3138-ADB6-BB7CCF54D475}"/>
              </a:ext>
            </a:extLst>
          </p:cNvPr>
          <p:cNvSpPr txBox="1"/>
          <p:nvPr/>
        </p:nvSpPr>
        <p:spPr>
          <a:xfrm>
            <a:off x="0" y="4855898"/>
            <a:ext cx="543739" cy="388568"/>
          </a:xfrm>
          <a:prstGeom prst="rect">
            <a:avLst/>
          </a:prstGeom>
          <a:noFill/>
        </p:spPr>
        <p:txBody>
          <a:bodyPr wrap="none" rtlCol="0">
            <a:spAutoFit/>
          </a:bodyPr>
          <a:lstStyle/>
          <a:p>
            <a:pPr>
              <a:lnSpc>
                <a:spcPct val="150000"/>
              </a:lnSpc>
            </a:pPr>
            <a:r>
              <a:rPr lang="ja-JP" altLang="en-US" sz="1400" dirty="0">
                <a:latin typeface="Arial" panose="020B0604020202020204" pitchFamily="34" charset="0"/>
                <a:ea typeface="メイリオ" panose="020B0604030504040204" pitchFamily="50" charset="-128"/>
                <a:cs typeface="Arial" panose="020B0604020202020204" pitchFamily="34" charset="0"/>
              </a:rPr>
              <a:t>解説</a:t>
            </a:r>
            <a:endParaRPr lang="en-US" altLang="ja-JP" sz="1400" dirty="0">
              <a:latin typeface="Arial" panose="020B0604020202020204" pitchFamily="34" charset="0"/>
              <a:ea typeface="メイリオ" panose="020B0604030504040204" pitchFamily="50" charset="-128"/>
              <a:cs typeface="Arial" panose="020B0604020202020204" pitchFamily="34" charset="0"/>
            </a:endParaRPr>
          </a:p>
        </p:txBody>
      </p:sp>
      <p:sp>
        <p:nvSpPr>
          <p:cNvPr id="5" name="テキスト ボックス 4">
            <a:extLst>
              <a:ext uri="{FF2B5EF4-FFF2-40B4-BE49-F238E27FC236}">
                <a16:creationId xmlns:a16="http://schemas.microsoft.com/office/drawing/2014/main" id="{F096E2AD-D0F7-FA93-27D2-61B09C1A7BED}"/>
              </a:ext>
            </a:extLst>
          </p:cNvPr>
          <p:cNvSpPr txBox="1"/>
          <p:nvPr/>
        </p:nvSpPr>
        <p:spPr>
          <a:xfrm>
            <a:off x="84841" y="5232166"/>
            <a:ext cx="8974317" cy="954107"/>
          </a:xfrm>
          <a:prstGeom prst="rect">
            <a:avLst/>
          </a:prstGeom>
          <a:noFill/>
        </p:spPr>
        <p:txBody>
          <a:bodyPr wrap="square" rtlCol="0">
            <a:spAutoFit/>
          </a:bodyPr>
          <a:lstStyle/>
          <a:p>
            <a:r>
              <a:rPr lang="en-US" altLang="ja-JP" sz="1400" dirty="0">
                <a:latin typeface="Arial" panose="020B0604020202020204" pitchFamily="34" charset="0"/>
                <a:ea typeface="メイリオ" pitchFamily="50" charset="-128"/>
                <a:cs typeface="Arial" panose="020B0604020202020204" pitchFamily="34" charset="0"/>
              </a:rPr>
              <a:t>RI</a:t>
            </a:r>
            <a:r>
              <a:rPr lang="ja-JP" altLang="en-US" sz="1400" dirty="0">
                <a:latin typeface="Arial" panose="020B0604020202020204" pitchFamily="34" charset="0"/>
                <a:ea typeface="メイリオ" pitchFamily="50" charset="-128"/>
                <a:cs typeface="Arial" panose="020B0604020202020204" pitchFamily="34" charset="0"/>
              </a:rPr>
              <a:t>の廃棄物については、廃棄物保管室の机に分別して置いてください。</a:t>
            </a:r>
            <a:endParaRPr lang="en-US" altLang="ja-JP" sz="1400" dirty="0">
              <a:latin typeface="Arial" panose="020B0604020202020204" pitchFamily="34" charset="0"/>
              <a:ea typeface="メイリオ" pitchFamily="50" charset="-128"/>
              <a:cs typeface="Arial" panose="020B0604020202020204" pitchFamily="34" charset="0"/>
            </a:endParaRPr>
          </a:p>
          <a:p>
            <a:r>
              <a:rPr lang="ja-JP" altLang="en-US" sz="1400" dirty="0">
                <a:latin typeface="Arial" panose="020B0604020202020204" pitchFamily="34" charset="0"/>
                <a:ea typeface="メイリオ" pitchFamily="50" charset="-128"/>
                <a:cs typeface="Arial" panose="020B0604020202020204" pitchFamily="34" charset="0"/>
              </a:rPr>
              <a:t>紙や布などは可燃物に、チップ類や手袋などのプラスチック類は難燃物に、ガラスや金属類は不燃物に、</a:t>
            </a:r>
            <a:endParaRPr lang="en-US" altLang="ja-JP" sz="1400" dirty="0">
              <a:latin typeface="Arial" panose="020B0604020202020204" pitchFamily="34" charset="0"/>
              <a:ea typeface="メイリオ" pitchFamily="50" charset="-128"/>
              <a:cs typeface="Arial" panose="020B0604020202020204" pitchFamily="34" charset="0"/>
            </a:endParaRPr>
          </a:p>
          <a:p>
            <a:r>
              <a:rPr lang="ja-JP" altLang="en-US" sz="1400" dirty="0">
                <a:latin typeface="Arial" panose="020B0604020202020204" pitchFamily="34" charset="0"/>
                <a:ea typeface="メイリオ" pitchFamily="50" charset="-128"/>
                <a:cs typeface="Arial" panose="020B0604020202020204" pitchFamily="34" charset="0"/>
              </a:rPr>
              <a:t>培地類は無機液体に、液体シンチレーションの廃液は有機液体に分別をお願いします。</a:t>
            </a:r>
            <a:endParaRPr lang="en-US" altLang="ja-JP" sz="1400" dirty="0">
              <a:latin typeface="Arial" panose="020B0604020202020204" pitchFamily="34" charset="0"/>
              <a:ea typeface="メイリオ" pitchFamily="50" charset="-128"/>
              <a:cs typeface="Arial" panose="020B0604020202020204" pitchFamily="34" charset="0"/>
            </a:endParaRPr>
          </a:p>
          <a:p>
            <a:r>
              <a:rPr lang="ja-JP" altLang="en-US" sz="1400" dirty="0">
                <a:latin typeface="Arial" panose="020B0604020202020204" pitchFamily="34" charset="0"/>
                <a:ea typeface="メイリオ" pitchFamily="50" charset="-128"/>
                <a:cs typeface="Arial" panose="020B0604020202020204" pitchFamily="34" charset="0"/>
              </a:rPr>
              <a:t>不明な点は管理室まで問い合わせください。</a:t>
            </a:r>
            <a:endParaRPr lang="en-US" altLang="ja-JP" sz="1400" dirty="0">
              <a:latin typeface="Arial" panose="020B0604020202020204" pitchFamily="34" charset="0"/>
              <a:ea typeface="メイリオ" pitchFamily="50" charset="-128"/>
              <a:cs typeface="Arial" panose="020B0604020202020204" pitchFamily="34" charset="0"/>
            </a:endParaRPr>
          </a:p>
        </p:txBody>
      </p:sp>
      <p:sp>
        <p:nvSpPr>
          <p:cNvPr id="6" name="テキスト ボックス 5">
            <a:extLst>
              <a:ext uri="{FF2B5EF4-FFF2-40B4-BE49-F238E27FC236}">
                <a16:creationId xmlns:a16="http://schemas.microsoft.com/office/drawing/2014/main" id="{CF18ED02-847F-AFD8-A36C-4A419B7E56F6}"/>
              </a:ext>
            </a:extLst>
          </p:cNvPr>
          <p:cNvSpPr txBox="1"/>
          <p:nvPr/>
        </p:nvSpPr>
        <p:spPr>
          <a:xfrm>
            <a:off x="203732" y="1285291"/>
            <a:ext cx="3877985" cy="646331"/>
          </a:xfrm>
          <a:prstGeom prst="rect">
            <a:avLst/>
          </a:prstGeom>
          <a:noFill/>
        </p:spPr>
        <p:txBody>
          <a:bodyPr wrap="none" rtlCol="0">
            <a:spAutoFit/>
          </a:bodyPr>
          <a:lstStyle/>
          <a:p>
            <a:r>
              <a:rPr lang="en-US" altLang="ja-JP" dirty="0">
                <a:latin typeface="メイリオ" pitchFamily="50" charset="-128"/>
                <a:ea typeface="メイリオ" pitchFamily="50" charset="-128"/>
                <a:cs typeface="メイリオ" pitchFamily="50" charset="-128"/>
              </a:rPr>
              <a:t>RI</a:t>
            </a:r>
            <a:r>
              <a:rPr lang="ja-JP" altLang="en-US" dirty="0">
                <a:latin typeface="メイリオ" pitchFamily="50" charset="-128"/>
                <a:ea typeface="メイリオ" pitchFamily="50" charset="-128"/>
                <a:cs typeface="メイリオ" pitchFamily="50" charset="-128"/>
              </a:rPr>
              <a:t>廃棄物は、廃棄物保管室の机に</a:t>
            </a:r>
            <a:endParaRPr lang="en-US" altLang="ja-JP" dirty="0">
              <a:latin typeface="メイリオ" pitchFamily="50" charset="-128"/>
              <a:ea typeface="メイリオ" pitchFamily="50" charset="-128"/>
              <a:cs typeface="メイリオ" pitchFamily="50" charset="-128"/>
            </a:endParaRPr>
          </a:p>
          <a:p>
            <a:r>
              <a:rPr lang="ja-JP" altLang="en-US" dirty="0">
                <a:latin typeface="メイリオ" pitchFamily="50" charset="-128"/>
                <a:ea typeface="メイリオ" pitchFamily="50" charset="-128"/>
                <a:cs typeface="メイリオ" pitchFamily="50" charset="-128"/>
              </a:rPr>
              <a:t>以下の分別に従って置いて下さい。</a:t>
            </a:r>
            <a:endParaRPr lang="en-US" altLang="ja-JP" dirty="0">
              <a:latin typeface="メイリオ" pitchFamily="50" charset="-128"/>
              <a:ea typeface="メイリオ" pitchFamily="50" charset="-128"/>
              <a:cs typeface="メイリオ" pitchFamily="50" charset="-128"/>
            </a:endParaRPr>
          </a:p>
        </p:txBody>
      </p:sp>
      <p:sp>
        <p:nvSpPr>
          <p:cNvPr id="7" name="テキスト ボックス 6">
            <a:extLst>
              <a:ext uri="{FF2B5EF4-FFF2-40B4-BE49-F238E27FC236}">
                <a16:creationId xmlns:a16="http://schemas.microsoft.com/office/drawing/2014/main" id="{9DF174DE-CC1E-8C81-7967-8A02C73D4D90}"/>
              </a:ext>
            </a:extLst>
          </p:cNvPr>
          <p:cNvSpPr txBox="1"/>
          <p:nvPr/>
        </p:nvSpPr>
        <p:spPr>
          <a:xfrm>
            <a:off x="259986" y="2058187"/>
            <a:ext cx="5032147" cy="2613536"/>
          </a:xfrm>
          <a:prstGeom prst="rect">
            <a:avLst/>
          </a:prstGeom>
          <a:noFill/>
        </p:spPr>
        <p:txBody>
          <a:bodyPr wrap="none" rtlCol="0">
            <a:spAutoFit/>
          </a:bodyPr>
          <a:lstStyle/>
          <a:p>
            <a:pPr>
              <a:lnSpc>
                <a:spcPts val="2500"/>
              </a:lnSpc>
            </a:pPr>
            <a:r>
              <a:rPr lang="ja-JP" altLang="en-US" b="1" dirty="0">
                <a:latin typeface="メイリオ" pitchFamily="50" charset="-128"/>
                <a:ea typeface="メイリオ" pitchFamily="50" charset="-128"/>
                <a:cs typeface="メイリオ" pitchFamily="50" charset="-128"/>
              </a:rPr>
              <a:t>・</a:t>
            </a:r>
            <a:r>
              <a:rPr lang="ja-JP" altLang="en-US" dirty="0">
                <a:latin typeface="メイリオ" pitchFamily="50" charset="-128"/>
                <a:ea typeface="メイリオ" pitchFamily="50" charset="-128"/>
                <a:cs typeface="メイリオ" pitchFamily="50" charset="-128"/>
              </a:rPr>
              <a:t>可燃物：紙、布等</a:t>
            </a:r>
            <a:endParaRPr lang="en-US" altLang="ja-JP" dirty="0">
              <a:latin typeface="メイリオ" pitchFamily="50" charset="-128"/>
              <a:ea typeface="メイリオ" pitchFamily="50" charset="-128"/>
              <a:cs typeface="メイリオ" pitchFamily="50" charset="-128"/>
            </a:endParaRPr>
          </a:p>
          <a:p>
            <a:pPr>
              <a:lnSpc>
                <a:spcPts val="2500"/>
              </a:lnSpc>
            </a:pPr>
            <a:r>
              <a:rPr lang="ja-JP" altLang="en-US" dirty="0">
                <a:latin typeface="メイリオ" pitchFamily="50" charset="-128"/>
                <a:ea typeface="メイリオ" pitchFamily="50" charset="-128"/>
                <a:cs typeface="メイリオ" pitchFamily="50" charset="-128"/>
              </a:rPr>
              <a:t>・難燃物：プラスチック製品</a:t>
            </a:r>
            <a:endParaRPr lang="en-US" altLang="ja-JP" dirty="0">
              <a:latin typeface="メイリオ" pitchFamily="50" charset="-128"/>
              <a:ea typeface="メイリオ" pitchFamily="50" charset="-128"/>
              <a:cs typeface="メイリオ" pitchFamily="50" charset="-128"/>
            </a:endParaRPr>
          </a:p>
          <a:p>
            <a:pPr>
              <a:lnSpc>
                <a:spcPts val="2500"/>
              </a:lnSpc>
            </a:pPr>
            <a:r>
              <a:rPr lang="ja-JP" altLang="en-US" dirty="0">
                <a:latin typeface="メイリオ" pitchFamily="50" charset="-128"/>
                <a:ea typeface="メイリオ" pitchFamily="50" charset="-128"/>
                <a:cs typeface="メイリオ" pitchFamily="50" charset="-128"/>
              </a:rPr>
              <a:t>　　　　</a:t>
            </a:r>
            <a:r>
              <a:rPr lang="ja-JP" altLang="en-US" sz="1600" dirty="0">
                <a:latin typeface="メイリオ" pitchFamily="50" charset="-128"/>
                <a:ea typeface="メイリオ" pitchFamily="50" charset="-128"/>
                <a:cs typeface="メイリオ" pitchFamily="50" charset="-128"/>
              </a:rPr>
              <a:t>　（チップ、ディスポピペットなど）　</a:t>
            </a:r>
            <a:endParaRPr lang="en-US" altLang="ja-JP" sz="1600" dirty="0">
              <a:latin typeface="メイリオ" pitchFamily="50" charset="-128"/>
              <a:ea typeface="メイリオ" pitchFamily="50" charset="-128"/>
              <a:cs typeface="メイリオ" pitchFamily="50" charset="-128"/>
            </a:endParaRPr>
          </a:p>
          <a:p>
            <a:pPr>
              <a:lnSpc>
                <a:spcPts val="2500"/>
              </a:lnSpc>
            </a:pPr>
            <a:r>
              <a:rPr lang="ja-JP" altLang="en-US" dirty="0">
                <a:latin typeface="メイリオ" pitchFamily="50" charset="-128"/>
                <a:ea typeface="メイリオ" pitchFamily="50" charset="-128"/>
                <a:cs typeface="メイリオ" pitchFamily="50" charset="-128"/>
              </a:rPr>
              <a:t>　　　　　ゴム手袋等</a:t>
            </a:r>
            <a:endParaRPr lang="en-US" altLang="ja-JP" dirty="0">
              <a:latin typeface="メイリオ" pitchFamily="50" charset="-128"/>
              <a:ea typeface="メイリオ" pitchFamily="50" charset="-128"/>
              <a:cs typeface="メイリオ" pitchFamily="50" charset="-128"/>
            </a:endParaRPr>
          </a:p>
          <a:p>
            <a:pPr>
              <a:lnSpc>
                <a:spcPts val="2500"/>
              </a:lnSpc>
            </a:pPr>
            <a:r>
              <a:rPr lang="ja-JP" altLang="en-US" dirty="0">
                <a:latin typeface="メイリオ" pitchFamily="50" charset="-128"/>
                <a:ea typeface="メイリオ" pitchFamily="50" charset="-128"/>
                <a:cs typeface="メイリオ" pitchFamily="50" charset="-128"/>
              </a:rPr>
              <a:t>・不燃物：シリコンやテフロン製品、</a:t>
            </a:r>
            <a:endParaRPr lang="en-US" altLang="ja-JP" dirty="0">
              <a:latin typeface="メイリオ" pitchFamily="50" charset="-128"/>
              <a:ea typeface="メイリオ" pitchFamily="50" charset="-128"/>
              <a:cs typeface="メイリオ" pitchFamily="50" charset="-128"/>
            </a:endParaRPr>
          </a:p>
          <a:p>
            <a:r>
              <a:rPr lang="ja-JP" altLang="en-US" dirty="0">
                <a:latin typeface="メイリオ" pitchFamily="50" charset="-128"/>
                <a:ea typeface="メイリオ" pitchFamily="50" charset="-128"/>
                <a:cs typeface="メイリオ" pitchFamily="50" charset="-128"/>
              </a:rPr>
              <a:t>　　　　　ガラス、金属類等</a:t>
            </a:r>
            <a:endParaRPr lang="en-US" altLang="ja-JP" dirty="0">
              <a:latin typeface="メイリオ" pitchFamily="50" charset="-128"/>
              <a:ea typeface="メイリオ" pitchFamily="50" charset="-128"/>
              <a:cs typeface="メイリオ" pitchFamily="50" charset="-128"/>
            </a:endParaRPr>
          </a:p>
          <a:p>
            <a:pPr>
              <a:lnSpc>
                <a:spcPts val="2500"/>
              </a:lnSpc>
            </a:pPr>
            <a:r>
              <a:rPr lang="ja-JP" altLang="en-US" dirty="0">
                <a:latin typeface="メイリオ" pitchFamily="50" charset="-128"/>
                <a:ea typeface="メイリオ" pitchFamily="50" charset="-128"/>
                <a:cs typeface="メイリオ" pitchFamily="50" charset="-128"/>
              </a:rPr>
              <a:t>・無機液体：液体培地等</a:t>
            </a:r>
            <a:endParaRPr lang="en-US" altLang="ja-JP" dirty="0">
              <a:latin typeface="メイリオ" pitchFamily="50" charset="-128"/>
              <a:ea typeface="メイリオ" pitchFamily="50" charset="-128"/>
              <a:cs typeface="メイリオ" pitchFamily="50" charset="-128"/>
            </a:endParaRPr>
          </a:p>
          <a:p>
            <a:pPr>
              <a:lnSpc>
                <a:spcPts val="2500"/>
              </a:lnSpc>
            </a:pPr>
            <a:r>
              <a:rPr lang="ja-JP" altLang="en-US" dirty="0">
                <a:latin typeface="メイリオ" pitchFamily="50" charset="-128"/>
                <a:ea typeface="メイリオ" pitchFamily="50" charset="-128"/>
                <a:cs typeface="メイリオ" pitchFamily="50" charset="-128"/>
              </a:rPr>
              <a:t>・有機液体：液体シンチレーションの廃液のみ</a:t>
            </a:r>
            <a:endParaRPr lang="en-US" altLang="ja-JP" dirty="0">
              <a:latin typeface="メイリオ" pitchFamily="50" charset="-128"/>
              <a:ea typeface="メイリオ" pitchFamily="50" charset="-128"/>
              <a:cs typeface="メイリオ" pitchFamily="50" charset="-128"/>
            </a:endParaRPr>
          </a:p>
        </p:txBody>
      </p:sp>
      <p:sp>
        <p:nvSpPr>
          <p:cNvPr id="9" name="テキスト ボックス 8">
            <a:extLst>
              <a:ext uri="{FF2B5EF4-FFF2-40B4-BE49-F238E27FC236}">
                <a16:creationId xmlns:a16="http://schemas.microsoft.com/office/drawing/2014/main" id="{44E89CC3-1E15-F664-1B28-F70D3CC0E984}"/>
              </a:ext>
            </a:extLst>
          </p:cNvPr>
          <p:cNvSpPr txBox="1"/>
          <p:nvPr/>
        </p:nvSpPr>
        <p:spPr>
          <a:xfrm>
            <a:off x="146865" y="809336"/>
            <a:ext cx="2050561" cy="369332"/>
          </a:xfrm>
          <a:prstGeom prst="rect">
            <a:avLst/>
          </a:prstGeom>
          <a:noFill/>
        </p:spPr>
        <p:txBody>
          <a:bodyPr wrap="none" rtlCol="0">
            <a:spAutoFit/>
          </a:bodyPr>
          <a:lstStyle/>
          <a:p>
            <a:r>
              <a:rPr kumimoji="1" lang="en-US" altLang="ja-JP" dirty="0">
                <a:latin typeface="Arial" panose="020B0604020202020204" pitchFamily="34" charset="0"/>
                <a:ea typeface="メイリオ" panose="020B0604030504040204" pitchFamily="50" charset="-128"/>
                <a:cs typeface="Arial" panose="020B0604020202020204" pitchFamily="34" charset="0"/>
              </a:rPr>
              <a:t>RI</a:t>
            </a:r>
            <a:r>
              <a:rPr kumimoji="1" lang="ja-JP" altLang="en-US" dirty="0">
                <a:latin typeface="Arial" panose="020B0604020202020204" pitchFamily="34" charset="0"/>
                <a:ea typeface="メイリオ" panose="020B0604030504040204" pitchFamily="50" charset="-128"/>
                <a:cs typeface="Arial" panose="020B0604020202020204" pitchFamily="34" charset="0"/>
              </a:rPr>
              <a:t>廃棄物について</a:t>
            </a:r>
            <a:endParaRPr lang="en-US" altLang="ja-JP" dirty="0">
              <a:latin typeface="Arial" panose="020B0604020202020204" pitchFamily="34" charset="0"/>
              <a:ea typeface="メイリオ" panose="020B0604030504040204" pitchFamily="50" charset="-128"/>
              <a:cs typeface="Arial" panose="020B0604020202020204" pitchFamily="34" charset="0"/>
            </a:endParaRPr>
          </a:p>
        </p:txBody>
      </p:sp>
      <p:sp>
        <p:nvSpPr>
          <p:cNvPr id="10" name="テキスト ボックス 9">
            <a:extLst>
              <a:ext uri="{FF2B5EF4-FFF2-40B4-BE49-F238E27FC236}">
                <a16:creationId xmlns:a16="http://schemas.microsoft.com/office/drawing/2014/main" id="{19EDBA5B-26D9-5525-D725-6B06F27621E0}"/>
              </a:ext>
            </a:extLst>
          </p:cNvPr>
          <p:cNvSpPr txBox="1"/>
          <p:nvPr/>
        </p:nvSpPr>
        <p:spPr>
          <a:xfrm>
            <a:off x="113121" y="169682"/>
            <a:ext cx="6922088" cy="461665"/>
          </a:xfrm>
          <a:prstGeom prst="rect">
            <a:avLst/>
          </a:prstGeom>
          <a:noFill/>
        </p:spPr>
        <p:txBody>
          <a:bodyPr wrap="none" rtlCol="0">
            <a:spAutoFit/>
          </a:bodyPr>
          <a:lstStyle/>
          <a:p>
            <a:r>
              <a:rPr lang="ja-JP" altLang="en-US" sz="2400" u="sng" dirty="0">
                <a:latin typeface="Arial" panose="020B0604020202020204" pitchFamily="34" charset="0"/>
                <a:ea typeface="メイリオ" panose="020B0604030504040204" pitchFamily="50" charset="-128"/>
                <a:cs typeface="Arial" panose="020B0604020202020204" pitchFamily="34" charset="0"/>
              </a:rPr>
              <a:t>④当</a:t>
            </a:r>
            <a:r>
              <a:rPr lang="en-US" altLang="ja-JP" sz="2400" u="sng" dirty="0">
                <a:latin typeface="Arial" panose="020B0604020202020204" pitchFamily="34" charset="0"/>
                <a:ea typeface="メイリオ" panose="020B0604030504040204" pitchFamily="50" charset="-128"/>
                <a:cs typeface="Arial" panose="020B0604020202020204" pitchFamily="34" charset="0"/>
              </a:rPr>
              <a:t>RI</a:t>
            </a:r>
            <a:r>
              <a:rPr lang="ja-JP" altLang="en-US" sz="2400" u="sng" dirty="0">
                <a:latin typeface="Arial" panose="020B0604020202020204" pitchFamily="34" charset="0"/>
                <a:ea typeface="メイリオ" panose="020B0604030504040204" pitchFamily="50" charset="-128"/>
                <a:cs typeface="Arial" panose="020B0604020202020204" pitchFamily="34" charset="0"/>
              </a:rPr>
              <a:t>実験施設における使用等に関する注意点</a:t>
            </a:r>
            <a:r>
              <a:rPr lang="en-US" altLang="ja-JP" sz="2400" u="sng" dirty="0">
                <a:latin typeface="Arial" panose="020B0604020202020204" pitchFamily="34" charset="0"/>
                <a:ea typeface="メイリオ" panose="020B0604030504040204" pitchFamily="50" charset="-128"/>
                <a:cs typeface="Arial" panose="020B0604020202020204" pitchFamily="34" charset="0"/>
              </a:rPr>
              <a:t>-3</a:t>
            </a:r>
          </a:p>
        </p:txBody>
      </p:sp>
      <p:pic>
        <p:nvPicPr>
          <p:cNvPr id="14" name="Picture 2" descr="G:\教育訓練2022\DSC_0176.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bwMode="auto">
          <a:xfrm>
            <a:off x="4807496" y="1442210"/>
            <a:ext cx="4219660" cy="2677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3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iterate type="lt">
                                    <p:tmAbs val="300"/>
                                  </p:iterate>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5"/>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5389F5A-4254-EDE2-62E3-776A06464C4A}"/>
              </a:ext>
            </a:extLst>
          </p:cNvPr>
          <p:cNvSpPr/>
          <p:nvPr/>
        </p:nvSpPr>
        <p:spPr>
          <a:xfrm>
            <a:off x="5389912" y="5306741"/>
            <a:ext cx="288033" cy="276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コネクタ 2">
            <a:extLst>
              <a:ext uri="{FF2B5EF4-FFF2-40B4-BE49-F238E27FC236}">
                <a16:creationId xmlns:a16="http://schemas.microsoft.com/office/drawing/2014/main" id="{CB7E2857-D9DD-0074-26F4-B1CE1690FA50}"/>
              </a:ext>
            </a:extLst>
          </p:cNvPr>
          <p:cNvCxnSpPr/>
          <p:nvPr/>
        </p:nvCxnSpPr>
        <p:spPr>
          <a:xfrm>
            <a:off x="0" y="5203882"/>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テキスト ボックス 3">
            <a:extLst>
              <a:ext uri="{FF2B5EF4-FFF2-40B4-BE49-F238E27FC236}">
                <a16:creationId xmlns:a16="http://schemas.microsoft.com/office/drawing/2014/main" id="{00BFAFC6-E344-D20B-20A5-EEB6008B4213}"/>
              </a:ext>
            </a:extLst>
          </p:cNvPr>
          <p:cNvSpPr txBox="1"/>
          <p:nvPr/>
        </p:nvSpPr>
        <p:spPr>
          <a:xfrm>
            <a:off x="0" y="4855898"/>
            <a:ext cx="543739" cy="388568"/>
          </a:xfrm>
          <a:prstGeom prst="rect">
            <a:avLst/>
          </a:prstGeom>
          <a:noFill/>
        </p:spPr>
        <p:txBody>
          <a:bodyPr wrap="none" rtlCol="0">
            <a:spAutoFit/>
          </a:bodyPr>
          <a:lstStyle/>
          <a:p>
            <a:pPr>
              <a:lnSpc>
                <a:spcPct val="150000"/>
              </a:lnSpc>
            </a:pPr>
            <a:r>
              <a:rPr lang="ja-JP" altLang="en-US" sz="1400" dirty="0">
                <a:latin typeface="Arial" panose="020B0604020202020204" pitchFamily="34" charset="0"/>
                <a:ea typeface="メイリオ" panose="020B0604030504040204" pitchFamily="50" charset="-128"/>
                <a:cs typeface="Arial" panose="020B0604020202020204" pitchFamily="34" charset="0"/>
              </a:rPr>
              <a:t>解説</a:t>
            </a:r>
            <a:endParaRPr lang="en-US" altLang="ja-JP" sz="1400" dirty="0">
              <a:latin typeface="Arial" panose="020B0604020202020204" pitchFamily="34" charset="0"/>
              <a:ea typeface="メイリオ" panose="020B0604030504040204" pitchFamily="50" charset="-128"/>
              <a:cs typeface="Arial" panose="020B0604020202020204" pitchFamily="34" charset="0"/>
            </a:endParaRPr>
          </a:p>
        </p:txBody>
      </p:sp>
      <p:sp>
        <p:nvSpPr>
          <p:cNvPr id="5" name="テキスト ボックス 4">
            <a:extLst>
              <a:ext uri="{FF2B5EF4-FFF2-40B4-BE49-F238E27FC236}">
                <a16:creationId xmlns:a16="http://schemas.microsoft.com/office/drawing/2014/main" id="{CB76566E-4BA9-C610-A175-0E50B61471CC}"/>
              </a:ext>
            </a:extLst>
          </p:cNvPr>
          <p:cNvSpPr txBox="1"/>
          <p:nvPr/>
        </p:nvSpPr>
        <p:spPr>
          <a:xfrm>
            <a:off x="84841" y="5232166"/>
            <a:ext cx="8974317" cy="1384995"/>
          </a:xfrm>
          <a:prstGeom prst="rect">
            <a:avLst/>
          </a:prstGeom>
          <a:noFill/>
        </p:spPr>
        <p:txBody>
          <a:bodyPr wrap="square" rtlCol="0">
            <a:spAutoFit/>
          </a:bodyPr>
          <a:lstStyle/>
          <a:p>
            <a:r>
              <a:rPr lang="ja-JP" altLang="en-US" sz="1400" dirty="0">
                <a:latin typeface="Arial" panose="020B0604020202020204" pitchFamily="34" charset="0"/>
                <a:ea typeface="メイリオ" pitchFamily="50" charset="-128"/>
                <a:cs typeface="Arial" panose="020B0604020202020204" pitchFamily="34" charset="0"/>
              </a:rPr>
              <a:t>緊急時における対応についてですが、</a:t>
            </a:r>
            <a:endParaRPr lang="en-US" altLang="ja-JP" sz="1400" dirty="0">
              <a:latin typeface="Arial" panose="020B0604020202020204" pitchFamily="34" charset="0"/>
              <a:ea typeface="メイリオ" pitchFamily="50" charset="-128"/>
              <a:cs typeface="Arial" panose="020B0604020202020204" pitchFamily="34" charset="0"/>
            </a:endParaRPr>
          </a:p>
          <a:p>
            <a:r>
              <a:rPr lang="ja-JP" altLang="en-US" sz="1400" dirty="0">
                <a:latin typeface="Arial" panose="020B0604020202020204" pitchFamily="34" charset="0"/>
                <a:ea typeface="メイリオ" pitchFamily="50" charset="-128"/>
                <a:cs typeface="Arial" panose="020B0604020202020204" pitchFamily="34" charset="0"/>
              </a:rPr>
              <a:t>◎火災発生時には、明らかにすぐに消せる程度であれば消火をお願いします。自身で消火できない場合には、　　</a:t>
            </a:r>
            <a:endParaRPr lang="en-US" altLang="ja-JP" sz="1400" dirty="0">
              <a:latin typeface="Arial" panose="020B0604020202020204" pitchFamily="34" charset="0"/>
              <a:ea typeface="メイリオ" pitchFamily="50" charset="-128"/>
              <a:cs typeface="Arial" panose="020B0604020202020204" pitchFamily="34" charset="0"/>
            </a:endParaRPr>
          </a:p>
          <a:p>
            <a:r>
              <a:rPr lang="ja-JP" altLang="en-US" sz="1400" dirty="0">
                <a:latin typeface="Arial" panose="020B0604020202020204" pitchFamily="34" charset="0"/>
                <a:ea typeface="メイリオ" pitchFamily="50" charset="-128"/>
                <a:cs typeface="Arial" panose="020B0604020202020204" pitchFamily="34" charset="0"/>
              </a:rPr>
              <a:t>　</a:t>
            </a:r>
            <a:r>
              <a:rPr lang="en-US" altLang="ja-JP" sz="1400" dirty="0">
                <a:latin typeface="Arial" panose="020B0604020202020204" pitchFamily="34" charset="0"/>
                <a:ea typeface="メイリオ" pitchFamily="50" charset="-128"/>
                <a:cs typeface="Arial" panose="020B0604020202020204" pitchFamily="34" charset="0"/>
              </a:rPr>
              <a:t>RI</a:t>
            </a:r>
            <a:r>
              <a:rPr lang="ja-JP" altLang="en-US" sz="1400" dirty="0">
                <a:latin typeface="Arial" panose="020B0604020202020204" pitchFamily="34" charset="0"/>
                <a:ea typeface="メイリオ" pitchFamily="50" charset="-128"/>
                <a:cs typeface="Arial" panose="020B0604020202020204" pitchFamily="34" charset="0"/>
              </a:rPr>
              <a:t>管理室及び、防災管理センターに連絡し、消防車の要請をお願いします。</a:t>
            </a:r>
            <a:endParaRPr lang="en-US" altLang="ja-JP" sz="1400" dirty="0">
              <a:latin typeface="Arial" panose="020B0604020202020204" pitchFamily="34" charset="0"/>
              <a:ea typeface="メイリオ" pitchFamily="50" charset="-128"/>
              <a:cs typeface="Arial" panose="020B0604020202020204" pitchFamily="34" charset="0"/>
            </a:endParaRPr>
          </a:p>
          <a:p>
            <a:r>
              <a:rPr lang="ja-JP" altLang="en-US" sz="1400" dirty="0">
                <a:latin typeface="Arial" panose="020B0604020202020204" pitchFamily="34" charset="0"/>
                <a:ea typeface="メイリオ" pitchFamily="50" charset="-128"/>
                <a:cs typeface="Arial" panose="020B0604020202020204" pitchFamily="34" charset="0"/>
              </a:rPr>
              <a:t>◎急病人発生時には、急病人のサポートを行いながら、</a:t>
            </a:r>
            <a:r>
              <a:rPr lang="en-US" altLang="ja-JP" sz="1400" dirty="0">
                <a:latin typeface="Arial" panose="020B0604020202020204" pitchFamily="34" charset="0"/>
                <a:ea typeface="メイリオ" pitchFamily="50" charset="-128"/>
                <a:cs typeface="Arial" panose="020B0604020202020204" pitchFamily="34" charset="0"/>
              </a:rPr>
              <a:t> RI</a:t>
            </a:r>
            <a:r>
              <a:rPr lang="ja-JP" altLang="en-US" sz="1400" dirty="0">
                <a:latin typeface="Arial" panose="020B0604020202020204" pitchFamily="34" charset="0"/>
                <a:ea typeface="メイリオ" pitchFamily="50" charset="-128"/>
                <a:cs typeface="Arial" panose="020B0604020202020204" pitchFamily="34" charset="0"/>
              </a:rPr>
              <a:t>管理室に連絡し、連携を取り、最終的に必要に応じ、</a:t>
            </a:r>
            <a:endParaRPr lang="en-US" altLang="ja-JP" sz="1400" dirty="0">
              <a:latin typeface="Arial" panose="020B0604020202020204" pitchFamily="34" charset="0"/>
              <a:ea typeface="メイリオ" pitchFamily="50" charset="-128"/>
              <a:cs typeface="Arial" panose="020B0604020202020204" pitchFamily="34" charset="0"/>
            </a:endParaRPr>
          </a:p>
          <a:p>
            <a:r>
              <a:rPr lang="ja-JP" altLang="en-US" sz="1400" dirty="0">
                <a:latin typeface="Arial" panose="020B0604020202020204" pitchFamily="34" charset="0"/>
                <a:ea typeface="メイリオ" pitchFamily="50" charset="-128"/>
                <a:cs typeface="Arial" panose="020B0604020202020204" pitchFamily="34" charset="0"/>
              </a:rPr>
              <a:t>　警備員室に連絡し、救急車の要請をお願いします。</a:t>
            </a:r>
            <a:endParaRPr lang="en-US" altLang="ja-JP" sz="1400" dirty="0">
              <a:latin typeface="Arial" panose="020B0604020202020204" pitchFamily="34" charset="0"/>
              <a:ea typeface="メイリオ" pitchFamily="50" charset="-128"/>
              <a:cs typeface="Arial" panose="020B0604020202020204" pitchFamily="34" charset="0"/>
            </a:endParaRPr>
          </a:p>
          <a:p>
            <a:r>
              <a:rPr lang="ja-JP" altLang="en-US" sz="1400" dirty="0">
                <a:latin typeface="Arial" panose="020B0604020202020204" pitchFamily="34" charset="0"/>
                <a:ea typeface="メイリオ" pitchFamily="50" charset="-128"/>
                <a:cs typeface="Arial" panose="020B0604020202020204" pitchFamily="34" charset="0"/>
              </a:rPr>
              <a:t>◎盗難等の発生時には、わかり次第すぐに、</a:t>
            </a:r>
            <a:r>
              <a:rPr lang="en-US" altLang="ja-JP" sz="1400" dirty="0">
                <a:latin typeface="Arial" panose="020B0604020202020204" pitchFamily="34" charset="0"/>
                <a:ea typeface="メイリオ" pitchFamily="50" charset="-128"/>
                <a:cs typeface="Arial" panose="020B0604020202020204" pitchFamily="34" charset="0"/>
              </a:rPr>
              <a:t>RI</a:t>
            </a:r>
            <a:r>
              <a:rPr lang="ja-JP" altLang="en-US" sz="1400" dirty="0">
                <a:latin typeface="Arial" panose="020B0604020202020204" pitchFamily="34" charset="0"/>
                <a:ea typeface="メイリオ" pitchFamily="50" charset="-128"/>
                <a:cs typeface="Arial" panose="020B0604020202020204" pitchFamily="34" charset="0"/>
              </a:rPr>
              <a:t>管理室へ連絡をお願いします。</a:t>
            </a:r>
            <a:endParaRPr lang="en-US" altLang="ja-JP" sz="1400" dirty="0">
              <a:latin typeface="Arial" panose="020B0604020202020204" pitchFamily="34" charset="0"/>
              <a:ea typeface="メイリオ" pitchFamily="50" charset="-128"/>
              <a:cs typeface="Arial" panose="020B0604020202020204" pitchFamily="34" charset="0"/>
            </a:endParaRPr>
          </a:p>
        </p:txBody>
      </p:sp>
      <p:sp>
        <p:nvSpPr>
          <p:cNvPr id="6" name="テキスト ボックス 5">
            <a:extLst>
              <a:ext uri="{FF2B5EF4-FFF2-40B4-BE49-F238E27FC236}">
                <a16:creationId xmlns:a16="http://schemas.microsoft.com/office/drawing/2014/main" id="{52900FE6-33E3-BB29-A4F4-133A56486337}"/>
              </a:ext>
            </a:extLst>
          </p:cNvPr>
          <p:cNvSpPr txBox="1"/>
          <p:nvPr/>
        </p:nvSpPr>
        <p:spPr>
          <a:xfrm>
            <a:off x="243010" y="945929"/>
            <a:ext cx="1569660" cy="369332"/>
          </a:xfrm>
          <a:prstGeom prst="rect">
            <a:avLst/>
          </a:prstGeom>
          <a:noFill/>
        </p:spPr>
        <p:txBody>
          <a:bodyPr wrap="none" rtlCol="0">
            <a:spAutoFit/>
          </a:bodyPr>
          <a:lstStyle/>
          <a:p>
            <a:r>
              <a:rPr lang="ja-JP" altLang="en-US" b="1" dirty="0">
                <a:latin typeface="メイリオ" pitchFamily="50" charset="-128"/>
                <a:ea typeface="メイリオ" pitchFamily="50" charset="-128"/>
                <a:cs typeface="メイリオ" pitchFamily="50" charset="-128"/>
              </a:rPr>
              <a:t>◎火災発生時</a:t>
            </a:r>
            <a:endParaRPr lang="en-US" altLang="ja-JP" b="1" dirty="0">
              <a:latin typeface="メイリオ" pitchFamily="50" charset="-128"/>
              <a:ea typeface="メイリオ" pitchFamily="50" charset="-128"/>
              <a:cs typeface="メイリオ" pitchFamily="50" charset="-128"/>
            </a:endParaRPr>
          </a:p>
        </p:txBody>
      </p:sp>
      <p:sp>
        <p:nvSpPr>
          <p:cNvPr id="7" name="テキスト ボックス 6">
            <a:extLst>
              <a:ext uri="{FF2B5EF4-FFF2-40B4-BE49-F238E27FC236}">
                <a16:creationId xmlns:a16="http://schemas.microsoft.com/office/drawing/2014/main" id="{A1341E23-F036-F300-B672-A79FEEF85E8F}"/>
              </a:ext>
            </a:extLst>
          </p:cNvPr>
          <p:cNvSpPr txBox="1"/>
          <p:nvPr/>
        </p:nvSpPr>
        <p:spPr>
          <a:xfrm>
            <a:off x="607358" y="1209775"/>
            <a:ext cx="8699818" cy="1477328"/>
          </a:xfrm>
          <a:prstGeom prst="rect">
            <a:avLst/>
          </a:prstGeom>
          <a:noFill/>
        </p:spPr>
        <p:txBody>
          <a:bodyPr wrap="none" rtlCol="0">
            <a:spAutoFit/>
          </a:bodyPr>
          <a:lstStyle/>
          <a:p>
            <a:r>
              <a:rPr lang="ja-JP" altLang="en-US" dirty="0">
                <a:latin typeface="Arial" panose="020B0604020202020204" pitchFamily="34" charset="0"/>
                <a:ea typeface="メイリオ" pitchFamily="50" charset="-128"/>
                <a:cs typeface="Arial" panose="020B0604020202020204" pitchFamily="34" charset="0"/>
              </a:rPr>
              <a:t>①発見者（従事者）は明らかにすぐに消せる程度であれば消火してください。</a:t>
            </a:r>
            <a:endParaRPr lang="en-US" altLang="ja-JP" dirty="0">
              <a:latin typeface="Arial" panose="020B0604020202020204" pitchFamily="34" charset="0"/>
              <a:ea typeface="メイリオ" pitchFamily="50" charset="-128"/>
              <a:cs typeface="Arial" panose="020B0604020202020204" pitchFamily="34" charset="0"/>
            </a:endParaRPr>
          </a:p>
          <a:p>
            <a:r>
              <a:rPr lang="ja-JP" altLang="en-US" dirty="0">
                <a:latin typeface="Arial" panose="020B0604020202020204" pitchFamily="34" charset="0"/>
                <a:ea typeface="メイリオ" pitchFamily="50" charset="-128"/>
                <a:cs typeface="Arial" panose="020B0604020202020204" pitchFamily="34" charset="0"/>
              </a:rPr>
              <a:t>②自身で消化できない場合には</a:t>
            </a:r>
            <a:endParaRPr lang="en-US" altLang="ja-JP" dirty="0">
              <a:latin typeface="Arial" panose="020B0604020202020204" pitchFamily="34" charset="0"/>
              <a:ea typeface="メイリオ" pitchFamily="50" charset="-128"/>
              <a:cs typeface="Arial" panose="020B0604020202020204" pitchFamily="34" charset="0"/>
            </a:endParaRPr>
          </a:p>
          <a:p>
            <a:r>
              <a:rPr lang="ja-JP" altLang="en-US" b="1" dirty="0">
                <a:solidFill>
                  <a:srgbClr val="FF6600"/>
                </a:solidFill>
                <a:latin typeface="Arial" panose="020B0604020202020204" pitchFamily="34" charset="0"/>
                <a:ea typeface="メイリオ" pitchFamily="50" charset="-128"/>
                <a:cs typeface="Arial" panose="020B0604020202020204" pitchFamily="34" charset="0"/>
              </a:rPr>
              <a:t>　・自身の身の安全を確保し、</a:t>
            </a:r>
            <a:endParaRPr lang="en-US" altLang="ja-JP" b="1" dirty="0">
              <a:solidFill>
                <a:srgbClr val="FF6600"/>
              </a:solidFill>
              <a:latin typeface="Arial" panose="020B0604020202020204" pitchFamily="34" charset="0"/>
              <a:ea typeface="メイリオ" pitchFamily="50" charset="-128"/>
              <a:cs typeface="Arial" panose="020B0604020202020204" pitchFamily="34" charset="0"/>
            </a:endParaRPr>
          </a:p>
          <a:p>
            <a:r>
              <a:rPr lang="ja-JP" altLang="en-US" dirty="0">
                <a:latin typeface="Arial" panose="020B0604020202020204" pitchFamily="34" charset="0"/>
                <a:ea typeface="メイリオ" pitchFamily="50" charset="-128"/>
                <a:cs typeface="Arial" panose="020B0604020202020204" pitchFamily="34" charset="0"/>
              </a:rPr>
              <a:t>　</a:t>
            </a:r>
            <a:r>
              <a:rPr lang="ja-JP" altLang="en-US" dirty="0">
                <a:solidFill>
                  <a:srgbClr val="FF6600"/>
                </a:solidFill>
                <a:latin typeface="Arial" panose="020B0604020202020204" pitchFamily="34" charset="0"/>
                <a:ea typeface="メイリオ" pitchFamily="50" charset="-128"/>
                <a:cs typeface="Arial" panose="020B0604020202020204" pitchFamily="34" charset="0"/>
              </a:rPr>
              <a:t>・</a:t>
            </a:r>
            <a:r>
              <a:rPr lang="en-US" altLang="ja-JP" b="1" dirty="0">
                <a:solidFill>
                  <a:srgbClr val="FF6600"/>
                </a:solidFill>
                <a:latin typeface="Arial" panose="020B0604020202020204" pitchFamily="34" charset="0"/>
                <a:ea typeface="メイリオ" pitchFamily="50" charset="-128"/>
                <a:cs typeface="Arial" panose="020B0604020202020204" pitchFamily="34" charset="0"/>
              </a:rPr>
              <a:t>RI</a:t>
            </a:r>
            <a:r>
              <a:rPr lang="ja-JP" altLang="en-US" b="1" dirty="0">
                <a:solidFill>
                  <a:srgbClr val="FF6600"/>
                </a:solidFill>
                <a:latin typeface="Arial" panose="020B0604020202020204" pitchFamily="34" charset="0"/>
                <a:ea typeface="メイリオ" pitchFamily="50" charset="-128"/>
                <a:cs typeface="Arial" panose="020B0604020202020204" pitchFamily="34" charset="0"/>
              </a:rPr>
              <a:t>管理室（内線</a:t>
            </a:r>
            <a:r>
              <a:rPr lang="en-US" altLang="ja-JP" b="1" dirty="0">
                <a:solidFill>
                  <a:srgbClr val="FF6600"/>
                </a:solidFill>
                <a:latin typeface="Arial" panose="020B0604020202020204" pitchFamily="34" charset="0"/>
                <a:ea typeface="メイリオ" pitchFamily="50" charset="-128"/>
                <a:cs typeface="Arial" panose="020B0604020202020204" pitchFamily="34" charset="0"/>
              </a:rPr>
              <a:t>:2374</a:t>
            </a:r>
            <a:r>
              <a:rPr lang="ja-JP" altLang="en-US" b="1" dirty="0">
                <a:solidFill>
                  <a:srgbClr val="FF6600"/>
                </a:solidFill>
                <a:latin typeface="Arial" panose="020B0604020202020204" pitchFamily="34" charset="0"/>
                <a:ea typeface="メイリオ" pitchFamily="50" charset="-128"/>
                <a:cs typeface="Arial" panose="020B0604020202020204" pitchFamily="34" charset="0"/>
              </a:rPr>
              <a:t>）及び防災管理センター（内線</a:t>
            </a:r>
            <a:r>
              <a:rPr lang="en-US" altLang="ja-JP" b="1" dirty="0">
                <a:solidFill>
                  <a:srgbClr val="FF6600"/>
                </a:solidFill>
                <a:latin typeface="Arial" panose="020B0604020202020204" pitchFamily="34" charset="0"/>
                <a:ea typeface="メイリオ" pitchFamily="50" charset="-128"/>
                <a:cs typeface="Arial" panose="020B0604020202020204" pitchFamily="34" charset="0"/>
              </a:rPr>
              <a:t>:2085, 2059</a:t>
            </a:r>
            <a:r>
              <a:rPr lang="ja-JP" altLang="en-US" b="1" dirty="0">
                <a:solidFill>
                  <a:srgbClr val="FF6600"/>
                </a:solidFill>
                <a:latin typeface="Arial" panose="020B0604020202020204" pitchFamily="34" charset="0"/>
                <a:ea typeface="メイリオ" pitchFamily="50" charset="-128"/>
                <a:cs typeface="Arial" panose="020B0604020202020204" pitchFamily="34" charset="0"/>
              </a:rPr>
              <a:t>）に連絡</a:t>
            </a:r>
            <a:r>
              <a:rPr lang="ja-JP" altLang="en-US" b="1" dirty="0">
                <a:solidFill>
                  <a:srgbClr val="FF0000"/>
                </a:solidFill>
                <a:latin typeface="Arial" panose="020B0604020202020204" pitchFamily="34" charset="0"/>
                <a:ea typeface="メイリオ" pitchFamily="50" charset="-128"/>
                <a:cs typeface="Arial" panose="020B0604020202020204" pitchFamily="34" charset="0"/>
              </a:rPr>
              <a:t>し、</a:t>
            </a:r>
            <a:endParaRPr lang="en-US" altLang="ja-JP" b="1" dirty="0">
              <a:solidFill>
                <a:srgbClr val="FF0000"/>
              </a:solidFill>
              <a:latin typeface="Arial" panose="020B0604020202020204" pitchFamily="34" charset="0"/>
              <a:ea typeface="メイリオ" pitchFamily="50" charset="-128"/>
              <a:cs typeface="Arial" panose="020B0604020202020204" pitchFamily="34" charset="0"/>
            </a:endParaRPr>
          </a:p>
          <a:p>
            <a:r>
              <a:rPr lang="ja-JP" altLang="en-US" b="1" dirty="0">
                <a:solidFill>
                  <a:srgbClr val="FF0000"/>
                </a:solidFill>
                <a:latin typeface="Arial" panose="020B0604020202020204" pitchFamily="34" charset="0"/>
                <a:ea typeface="メイリオ" pitchFamily="50" charset="-128"/>
                <a:cs typeface="Arial" panose="020B0604020202020204" pitchFamily="34" charset="0"/>
              </a:rPr>
              <a:t>　　　　　　　　　　　　　　　　　　　　</a:t>
            </a:r>
            <a:r>
              <a:rPr lang="ja-JP" altLang="en-US" b="1" dirty="0">
                <a:solidFill>
                  <a:srgbClr val="FF6600"/>
                </a:solidFill>
                <a:latin typeface="Arial" panose="020B0604020202020204" pitchFamily="34" charset="0"/>
                <a:ea typeface="メイリオ" pitchFamily="50" charset="-128"/>
                <a:cs typeface="Arial" panose="020B0604020202020204" pitchFamily="34" charset="0"/>
              </a:rPr>
              <a:t>消防車を要請</a:t>
            </a:r>
            <a:r>
              <a:rPr lang="ja-JP" altLang="en-US" dirty="0">
                <a:latin typeface="Arial" panose="020B0604020202020204" pitchFamily="34" charset="0"/>
                <a:ea typeface="メイリオ" pitchFamily="50" charset="-128"/>
                <a:cs typeface="Arial" panose="020B0604020202020204" pitchFamily="34" charset="0"/>
              </a:rPr>
              <a:t>するようお願いします。</a:t>
            </a:r>
            <a:endParaRPr lang="en-US" altLang="ja-JP" dirty="0">
              <a:latin typeface="Arial" panose="020B0604020202020204" pitchFamily="34" charset="0"/>
              <a:ea typeface="メイリオ" pitchFamily="50" charset="-128"/>
              <a:cs typeface="Arial" panose="020B0604020202020204" pitchFamily="34" charset="0"/>
            </a:endParaRPr>
          </a:p>
        </p:txBody>
      </p:sp>
      <p:sp>
        <p:nvSpPr>
          <p:cNvPr id="8" name="テキスト ボックス 7">
            <a:extLst>
              <a:ext uri="{FF2B5EF4-FFF2-40B4-BE49-F238E27FC236}">
                <a16:creationId xmlns:a16="http://schemas.microsoft.com/office/drawing/2014/main" id="{4E128903-5723-48B2-813D-BB3FF33B4F6C}"/>
              </a:ext>
            </a:extLst>
          </p:cNvPr>
          <p:cNvSpPr txBox="1"/>
          <p:nvPr/>
        </p:nvSpPr>
        <p:spPr>
          <a:xfrm>
            <a:off x="146865" y="583093"/>
            <a:ext cx="1569660" cy="369332"/>
          </a:xfrm>
          <a:prstGeom prst="rect">
            <a:avLst/>
          </a:prstGeom>
          <a:noFill/>
        </p:spPr>
        <p:txBody>
          <a:bodyPr wrap="none" rtlCol="0">
            <a:spAutoFit/>
          </a:bodyPr>
          <a:lstStyle/>
          <a:p>
            <a:r>
              <a:rPr kumimoji="1" lang="ja-JP" altLang="en-US" dirty="0">
                <a:latin typeface="Arial" panose="020B0604020202020204" pitchFamily="34" charset="0"/>
                <a:ea typeface="メイリオ" panose="020B0604030504040204" pitchFamily="50" charset="-128"/>
                <a:cs typeface="Arial" panose="020B0604020202020204" pitchFamily="34" charset="0"/>
              </a:rPr>
              <a:t>緊急時の対応</a:t>
            </a:r>
            <a:endParaRPr lang="en-US" altLang="ja-JP" dirty="0">
              <a:latin typeface="Arial" panose="020B0604020202020204" pitchFamily="34" charset="0"/>
              <a:ea typeface="メイリオ" panose="020B0604030504040204" pitchFamily="50" charset="-128"/>
              <a:cs typeface="Arial" panose="020B0604020202020204" pitchFamily="34" charset="0"/>
            </a:endParaRPr>
          </a:p>
        </p:txBody>
      </p:sp>
      <p:sp>
        <p:nvSpPr>
          <p:cNvPr id="9" name="テキスト ボックス 8">
            <a:extLst>
              <a:ext uri="{FF2B5EF4-FFF2-40B4-BE49-F238E27FC236}">
                <a16:creationId xmlns:a16="http://schemas.microsoft.com/office/drawing/2014/main" id="{608F58F0-A018-5340-C11B-493EEB15EC06}"/>
              </a:ext>
            </a:extLst>
          </p:cNvPr>
          <p:cNvSpPr txBox="1"/>
          <p:nvPr/>
        </p:nvSpPr>
        <p:spPr>
          <a:xfrm>
            <a:off x="113121" y="75414"/>
            <a:ext cx="6922088" cy="461665"/>
          </a:xfrm>
          <a:prstGeom prst="rect">
            <a:avLst/>
          </a:prstGeom>
          <a:noFill/>
        </p:spPr>
        <p:txBody>
          <a:bodyPr wrap="none" rtlCol="0">
            <a:spAutoFit/>
          </a:bodyPr>
          <a:lstStyle/>
          <a:p>
            <a:r>
              <a:rPr lang="ja-JP" altLang="en-US" sz="2400" u="sng" dirty="0">
                <a:latin typeface="Arial" panose="020B0604020202020204" pitchFamily="34" charset="0"/>
                <a:ea typeface="メイリオ" panose="020B0604030504040204" pitchFamily="50" charset="-128"/>
                <a:cs typeface="Arial" panose="020B0604020202020204" pitchFamily="34" charset="0"/>
              </a:rPr>
              <a:t>④当</a:t>
            </a:r>
            <a:r>
              <a:rPr lang="en-US" altLang="ja-JP" sz="2400" u="sng" dirty="0">
                <a:latin typeface="Arial" panose="020B0604020202020204" pitchFamily="34" charset="0"/>
                <a:ea typeface="メイリオ" panose="020B0604030504040204" pitchFamily="50" charset="-128"/>
                <a:cs typeface="Arial" panose="020B0604020202020204" pitchFamily="34" charset="0"/>
              </a:rPr>
              <a:t>RI</a:t>
            </a:r>
            <a:r>
              <a:rPr lang="ja-JP" altLang="en-US" sz="2400" u="sng" dirty="0">
                <a:latin typeface="Arial" panose="020B0604020202020204" pitchFamily="34" charset="0"/>
                <a:ea typeface="メイリオ" panose="020B0604030504040204" pitchFamily="50" charset="-128"/>
                <a:cs typeface="Arial" panose="020B0604020202020204" pitchFamily="34" charset="0"/>
              </a:rPr>
              <a:t>実験施設における使用等に関する注意点</a:t>
            </a:r>
            <a:r>
              <a:rPr lang="en-US" altLang="ja-JP" sz="2400" u="sng" dirty="0">
                <a:latin typeface="Arial" panose="020B0604020202020204" pitchFamily="34" charset="0"/>
                <a:ea typeface="メイリオ" panose="020B0604030504040204" pitchFamily="50" charset="-128"/>
                <a:cs typeface="Arial" panose="020B0604020202020204" pitchFamily="34" charset="0"/>
              </a:rPr>
              <a:t>-4</a:t>
            </a:r>
          </a:p>
        </p:txBody>
      </p:sp>
      <p:sp>
        <p:nvSpPr>
          <p:cNvPr id="11" name="テキスト ボックス 10">
            <a:extLst>
              <a:ext uri="{FF2B5EF4-FFF2-40B4-BE49-F238E27FC236}">
                <a16:creationId xmlns:a16="http://schemas.microsoft.com/office/drawing/2014/main" id="{B5F2376E-1BDC-7B43-1219-BA2934C317A2}"/>
              </a:ext>
            </a:extLst>
          </p:cNvPr>
          <p:cNvSpPr txBox="1"/>
          <p:nvPr/>
        </p:nvSpPr>
        <p:spPr>
          <a:xfrm>
            <a:off x="243010" y="4325470"/>
            <a:ext cx="2031325" cy="369332"/>
          </a:xfrm>
          <a:prstGeom prst="rect">
            <a:avLst/>
          </a:prstGeom>
          <a:noFill/>
        </p:spPr>
        <p:txBody>
          <a:bodyPr wrap="none" rtlCol="0">
            <a:spAutoFit/>
          </a:bodyPr>
          <a:lstStyle/>
          <a:p>
            <a:r>
              <a:rPr lang="ja-JP" altLang="en-US" b="1" dirty="0">
                <a:latin typeface="メイリオ" pitchFamily="50" charset="-128"/>
                <a:ea typeface="メイリオ" pitchFamily="50" charset="-128"/>
                <a:cs typeface="メイリオ" pitchFamily="50" charset="-128"/>
              </a:rPr>
              <a:t>◎盗難等の発生時</a:t>
            </a:r>
            <a:endParaRPr lang="en-US" altLang="ja-JP" b="1" dirty="0">
              <a:latin typeface="メイリオ" pitchFamily="50" charset="-128"/>
              <a:ea typeface="メイリオ" pitchFamily="50" charset="-128"/>
              <a:cs typeface="メイリオ" pitchFamily="50" charset="-128"/>
            </a:endParaRPr>
          </a:p>
        </p:txBody>
      </p:sp>
      <p:sp>
        <p:nvSpPr>
          <p:cNvPr id="13" name="テキスト ボックス 12">
            <a:extLst>
              <a:ext uri="{FF2B5EF4-FFF2-40B4-BE49-F238E27FC236}">
                <a16:creationId xmlns:a16="http://schemas.microsoft.com/office/drawing/2014/main" id="{71729AED-799D-625B-923D-544A187D8E4F}"/>
              </a:ext>
            </a:extLst>
          </p:cNvPr>
          <p:cNvSpPr txBox="1"/>
          <p:nvPr/>
        </p:nvSpPr>
        <p:spPr>
          <a:xfrm>
            <a:off x="590077" y="4664730"/>
            <a:ext cx="5259773" cy="412934"/>
          </a:xfrm>
          <a:prstGeom prst="rect">
            <a:avLst/>
          </a:prstGeom>
          <a:noFill/>
        </p:spPr>
        <p:txBody>
          <a:bodyPr wrap="none" rtlCol="0">
            <a:spAutoFit/>
          </a:bodyPr>
          <a:lstStyle/>
          <a:p>
            <a:pPr>
              <a:lnSpc>
                <a:spcPts val="2500"/>
              </a:lnSpc>
            </a:pPr>
            <a:r>
              <a:rPr lang="ja-JP" altLang="en-US" dirty="0">
                <a:latin typeface="Arial" panose="020B0604020202020204" pitchFamily="34" charset="0"/>
                <a:ea typeface="メイリオ" pitchFamily="50" charset="-128"/>
                <a:cs typeface="Arial" panose="020B0604020202020204" pitchFamily="34" charset="0"/>
              </a:rPr>
              <a:t>①</a:t>
            </a:r>
            <a:r>
              <a:rPr lang="en-US" altLang="ja-JP" b="1" dirty="0">
                <a:solidFill>
                  <a:srgbClr val="FF6600"/>
                </a:solidFill>
                <a:latin typeface="Arial" panose="020B0604020202020204" pitchFamily="34" charset="0"/>
                <a:ea typeface="メイリオ" pitchFamily="50" charset="-128"/>
                <a:cs typeface="Arial" panose="020B0604020202020204" pitchFamily="34" charset="0"/>
              </a:rPr>
              <a:t>RI</a:t>
            </a:r>
            <a:r>
              <a:rPr lang="ja-JP" altLang="en-US" b="1" dirty="0">
                <a:solidFill>
                  <a:srgbClr val="FF6600"/>
                </a:solidFill>
                <a:latin typeface="Arial" panose="020B0604020202020204" pitchFamily="34" charset="0"/>
                <a:ea typeface="メイリオ" pitchFamily="50" charset="-128"/>
                <a:cs typeface="Arial" panose="020B0604020202020204" pitchFamily="34" charset="0"/>
              </a:rPr>
              <a:t>管理室（内線</a:t>
            </a:r>
            <a:r>
              <a:rPr lang="en-US" altLang="ja-JP" b="1" dirty="0">
                <a:solidFill>
                  <a:srgbClr val="FF6600"/>
                </a:solidFill>
                <a:latin typeface="Arial" panose="020B0604020202020204" pitchFamily="34" charset="0"/>
                <a:ea typeface="メイリオ" pitchFamily="50" charset="-128"/>
                <a:cs typeface="Arial" panose="020B0604020202020204" pitchFamily="34" charset="0"/>
              </a:rPr>
              <a:t>:2374</a:t>
            </a:r>
            <a:r>
              <a:rPr lang="ja-JP" altLang="en-US" b="1" dirty="0">
                <a:solidFill>
                  <a:srgbClr val="FF6600"/>
                </a:solidFill>
                <a:latin typeface="Arial" panose="020B0604020202020204" pitchFamily="34" charset="0"/>
                <a:ea typeface="メイリオ" pitchFamily="50" charset="-128"/>
                <a:cs typeface="Arial" panose="020B0604020202020204" pitchFamily="34" charset="0"/>
              </a:rPr>
              <a:t>）に連絡</a:t>
            </a:r>
            <a:r>
              <a:rPr lang="ja-JP" altLang="en-US" dirty="0">
                <a:latin typeface="Arial" panose="020B0604020202020204" pitchFamily="34" charset="0"/>
                <a:ea typeface="メイリオ" pitchFamily="50" charset="-128"/>
                <a:cs typeface="Arial" panose="020B0604020202020204" pitchFamily="34" charset="0"/>
              </a:rPr>
              <a:t>してください。</a:t>
            </a:r>
            <a:endParaRPr lang="en-US" altLang="ja-JP" dirty="0">
              <a:latin typeface="Arial" panose="020B0604020202020204" pitchFamily="34" charset="0"/>
              <a:ea typeface="メイリオ" pitchFamily="50" charset="-128"/>
              <a:cs typeface="Arial" panose="020B0604020202020204" pitchFamily="34" charset="0"/>
            </a:endParaRPr>
          </a:p>
        </p:txBody>
      </p:sp>
      <p:sp>
        <p:nvSpPr>
          <p:cNvPr id="14" name="テキスト ボックス 13">
            <a:extLst>
              <a:ext uri="{FF2B5EF4-FFF2-40B4-BE49-F238E27FC236}">
                <a16:creationId xmlns:a16="http://schemas.microsoft.com/office/drawing/2014/main" id="{23B2A66D-5B05-8C79-A4D5-3F72BF34A2C3}"/>
              </a:ext>
            </a:extLst>
          </p:cNvPr>
          <p:cNvSpPr txBox="1"/>
          <p:nvPr/>
        </p:nvSpPr>
        <p:spPr>
          <a:xfrm>
            <a:off x="272862" y="2715058"/>
            <a:ext cx="2262158" cy="369332"/>
          </a:xfrm>
          <a:prstGeom prst="rect">
            <a:avLst/>
          </a:prstGeom>
          <a:noFill/>
        </p:spPr>
        <p:txBody>
          <a:bodyPr wrap="none" rtlCol="0">
            <a:spAutoFit/>
          </a:bodyPr>
          <a:lstStyle/>
          <a:p>
            <a:r>
              <a:rPr lang="ja-JP" altLang="en-US" b="1" dirty="0">
                <a:latin typeface="メイリオ" pitchFamily="50" charset="-128"/>
                <a:ea typeface="メイリオ" pitchFamily="50" charset="-128"/>
                <a:cs typeface="メイリオ" pitchFamily="50" charset="-128"/>
              </a:rPr>
              <a:t>◎急病人等の発生時</a:t>
            </a:r>
            <a:endParaRPr lang="en-US" altLang="ja-JP" b="1" dirty="0">
              <a:latin typeface="メイリオ" pitchFamily="50" charset="-128"/>
              <a:ea typeface="メイリオ" pitchFamily="50" charset="-128"/>
              <a:cs typeface="メイリオ" pitchFamily="50" charset="-128"/>
            </a:endParaRPr>
          </a:p>
        </p:txBody>
      </p:sp>
      <p:sp>
        <p:nvSpPr>
          <p:cNvPr id="16" name="テキスト ボックス 15">
            <a:extLst>
              <a:ext uri="{FF2B5EF4-FFF2-40B4-BE49-F238E27FC236}">
                <a16:creationId xmlns:a16="http://schemas.microsoft.com/office/drawing/2014/main" id="{1E8099B4-376D-0C62-CB7F-B21F2B9C507F}"/>
              </a:ext>
            </a:extLst>
          </p:cNvPr>
          <p:cNvSpPr txBox="1"/>
          <p:nvPr/>
        </p:nvSpPr>
        <p:spPr>
          <a:xfrm>
            <a:off x="590077" y="3015039"/>
            <a:ext cx="8032968" cy="1331134"/>
          </a:xfrm>
          <a:prstGeom prst="rect">
            <a:avLst/>
          </a:prstGeom>
          <a:noFill/>
        </p:spPr>
        <p:txBody>
          <a:bodyPr wrap="none" rtlCol="0">
            <a:spAutoFit/>
          </a:bodyPr>
          <a:lstStyle/>
          <a:p>
            <a:pPr>
              <a:lnSpc>
                <a:spcPts val="2500"/>
              </a:lnSpc>
            </a:pPr>
            <a:r>
              <a:rPr lang="ja-JP" altLang="en-US" dirty="0">
                <a:latin typeface="Arial" panose="020B0604020202020204" pitchFamily="34" charset="0"/>
                <a:ea typeface="メイリオ" pitchFamily="50" charset="-128"/>
                <a:cs typeface="Arial" panose="020B0604020202020204" pitchFamily="34" charset="0"/>
              </a:rPr>
              <a:t>①発見者（従事者）は急病人のサポートを行ってください。</a:t>
            </a:r>
            <a:endParaRPr lang="en-US" altLang="ja-JP" dirty="0">
              <a:latin typeface="Arial" panose="020B0604020202020204" pitchFamily="34" charset="0"/>
              <a:ea typeface="メイリオ" pitchFamily="50" charset="-128"/>
              <a:cs typeface="Arial" panose="020B0604020202020204" pitchFamily="34" charset="0"/>
            </a:endParaRPr>
          </a:p>
          <a:p>
            <a:pPr>
              <a:lnSpc>
                <a:spcPts val="2500"/>
              </a:lnSpc>
            </a:pPr>
            <a:r>
              <a:rPr lang="ja-JP" altLang="en-US" dirty="0">
                <a:latin typeface="Arial" panose="020B0604020202020204" pitchFamily="34" charset="0"/>
                <a:ea typeface="メイリオ" pitchFamily="50" charset="-128"/>
                <a:cs typeface="Arial" panose="020B0604020202020204" pitchFamily="34" charset="0"/>
              </a:rPr>
              <a:t>②</a:t>
            </a:r>
            <a:r>
              <a:rPr lang="en-US" altLang="ja-JP" b="1" dirty="0">
                <a:solidFill>
                  <a:srgbClr val="FF6600"/>
                </a:solidFill>
                <a:latin typeface="Arial" panose="020B0604020202020204" pitchFamily="34" charset="0"/>
                <a:ea typeface="メイリオ" pitchFamily="50" charset="-128"/>
                <a:cs typeface="Arial" panose="020B0604020202020204" pitchFamily="34" charset="0"/>
              </a:rPr>
              <a:t>RI</a:t>
            </a:r>
            <a:r>
              <a:rPr lang="ja-JP" altLang="en-US" b="1" dirty="0">
                <a:solidFill>
                  <a:srgbClr val="FF6600"/>
                </a:solidFill>
                <a:latin typeface="Arial" panose="020B0604020202020204" pitchFamily="34" charset="0"/>
                <a:ea typeface="メイリオ" pitchFamily="50" charset="-128"/>
                <a:cs typeface="Arial" panose="020B0604020202020204" pitchFamily="34" charset="0"/>
              </a:rPr>
              <a:t>管理室（内線</a:t>
            </a:r>
            <a:r>
              <a:rPr lang="en-US" altLang="ja-JP" b="1" dirty="0">
                <a:solidFill>
                  <a:srgbClr val="FF6600"/>
                </a:solidFill>
                <a:latin typeface="Arial" panose="020B0604020202020204" pitchFamily="34" charset="0"/>
                <a:ea typeface="メイリオ" pitchFamily="50" charset="-128"/>
                <a:cs typeface="Arial" panose="020B0604020202020204" pitchFamily="34" charset="0"/>
              </a:rPr>
              <a:t>:2374</a:t>
            </a:r>
            <a:r>
              <a:rPr lang="ja-JP" altLang="en-US" b="1" dirty="0">
                <a:solidFill>
                  <a:srgbClr val="FF6600"/>
                </a:solidFill>
                <a:latin typeface="Arial" panose="020B0604020202020204" pitchFamily="34" charset="0"/>
                <a:ea typeface="メイリオ" pitchFamily="50" charset="-128"/>
                <a:cs typeface="Arial" panose="020B0604020202020204" pitchFamily="34" charset="0"/>
              </a:rPr>
              <a:t>）に連絡</a:t>
            </a:r>
            <a:r>
              <a:rPr lang="ja-JP" altLang="en-US" dirty="0">
                <a:latin typeface="Arial" panose="020B0604020202020204" pitchFamily="34" charset="0"/>
                <a:ea typeface="メイリオ" pitchFamily="50" charset="-128"/>
                <a:cs typeface="Arial" panose="020B0604020202020204" pitchFamily="34" charset="0"/>
              </a:rPr>
              <a:t>してください。</a:t>
            </a:r>
            <a:endParaRPr lang="en-US" altLang="ja-JP" dirty="0">
              <a:latin typeface="Arial" panose="020B0604020202020204" pitchFamily="34" charset="0"/>
              <a:ea typeface="メイリオ" pitchFamily="50" charset="-128"/>
              <a:cs typeface="Arial" panose="020B0604020202020204" pitchFamily="34" charset="0"/>
            </a:endParaRPr>
          </a:p>
          <a:p>
            <a:pPr>
              <a:lnSpc>
                <a:spcPts val="2500"/>
              </a:lnSpc>
            </a:pPr>
            <a:r>
              <a:rPr lang="ja-JP" altLang="en-US" dirty="0">
                <a:latin typeface="Arial" panose="020B0604020202020204" pitchFamily="34" charset="0"/>
                <a:ea typeface="メイリオ" pitchFamily="50" charset="-128"/>
                <a:cs typeface="Arial" panose="020B0604020202020204" pitchFamily="34" charset="0"/>
              </a:rPr>
              <a:t>③また、</a:t>
            </a:r>
            <a:r>
              <a:rPr lang="ja-JP" altLang="en-US" b="1" dirty="0">
                <a:solidFill>
                  <a:srgbClr val="FF6600"/>
                </a:solidFill>
                <a:latin typeface="Arial" panose="020B0604020202020204" pitchFamily="34" charset="0"/>
                <a:ea typeface="メイリオ" pitchFamily="50" charset="-128"/>
                <a:cs typeface="Arial" panose="020B0604020202020204" pitchFamily="34" charset="0"/>
              </a:rPr>
              <a:t>警備員室（内線</a:t>
            </a:r>
            <a:r>
              <a:rPr lang="en-US" altLang="ja-JP" b="1" dirty="0">
                <a:solidFill>
                  <a:srgbClr val="FF6600"/>
                </a:solidFill>
                <a:latin typeface="Arial" panose="020B0604020202020204" pitchFamily="34" charset="0"/>
                <a:ea typeface="メイリオ" pitchFamily="50" charset="-128"/>
                <a:cs typeface="Arial" panose="020B0604020202020204" pitchFamily="34" charset="0"/>
              </a:rPr>
              <a:t>:2499</a:t>
            </a:r>
            <a:r>
              <a:rPr lang="ja-JP" altLang="en-US" b="1" dirty="0">
                <a:solidFill>
                  <a:srgbClr val="FF6600"/>
                </a:solidFill>
                <a:latin typeface="Arial" panose="020B0604020202020204" pitchFamily="34" charset="0"/>
                <a:ea typeface="メイリオ" pitchFamily="50" charset="-128"/>
                <a:cs typeface="Arial" panose="020B0604020202020204" pitchFamily="34" charset="0"/>
              </a:rPr>
              <a:t>）にも連絡</a:t>
            </a:r>
            <a:r>
              <a:rPr lang="ja-JP" altLang="en-US" dirty="0">
                <a:latin typeface="Arial" panose="020B0604020202020204" pitchFamily="34" charset="0"/>
                <a:ea typeface="メイリオ" pitchFamily="50" charset="-128"/>
                <a:cs typeface="Arial" panose="020B0604020202020204" pitchFamily="34" charset="0"/>
              </a:rPr>
              <a:t>をし、</a:t>
            </a:r>
            <a:endParaRPr lang="en-US" altLang="ja-JP" dirty="0">
              <a:latin typeface="Arial" panose="020B0604020202020204" pitchFamily="34" charset="0"/>
              <a:ea typeface="メイリオ" pitchFamily="50" charset="-128"/>
              <a:cs typeface="Arial" panose="020B0604020202020204" pitchFamily="34" charset="0"/>
            </a:endParaRPr>
          </a:p>
          <a:p>
            <a:r>
              <a:rPr lang="ja-JP" altLang="en-US" dirty="0">
                <a:latin typeface="Arial" panose="020B0604020202020204" pitchFamily="34" charset="0"/>
                <a:ea typeface="メイリオ" pitchFamily="50" charset="-128"/>
                <a:cs typeface="Arial" panose="020B0604020202020204" pitchFamily="34" charset="0"/>
              </a:rPr>
              <a:t>　　　　　　　　　　　必要に応じて救急車を要請するようお願いします。</a:t>
            </a:r>
            <a:endParaRPr lang="en-US" altLang="ja-JP" dirty="0">
              <a:latin typeface="Arial" panose="020B0604020202020204" pitchFamily="34" charset="0"/>
              <a:ea typeface="メイリオ" pitchFamily="50" charset="-128"/>
              <a:cs typeface="Arial" panose="020B0604020202020204" pitchFamily="34" charset="0"/>
            </a:endParaRPr>
          </a:p>
        </p:txBody>
      </p:sp>
      <p:sp>
        <p:nvSpPr>
          <p:cNvPr id="12" name="テキスト ボックス 11">
            <a:extLst>
              <a:ext uri="{FF2B5EF4-FFF2-40B4-BE49-F238E27FC236}">
                <a16:creationId xmlns:a16="http://schemas.microsoft.com/office/drawing/2014/main" id="{AFF30063-8851-DBE1-A886-1DB2295F9D3F}"/>
              </a:ext>
            </a:extLst>
          </p:cNvPr>
          <p:cNvSpPr txBox="1"/>
          <p:nvPr/>
        </p:nvSpPr>
        <p:spPr>
          <a:xfrm>
            <a:off x="4155237" y="411600"/>
            <a:ext cx="8340745" cy="830997"/>
          </a:xfrm>
          <a:prstGeom prst="rect">
            <a:avLst/>
          </a:prstGeom>
          <a:noFill/>
          <a:ln>
            <a:noFill/>
          </a:ln>
        </p:spPr>
        <p:txBody>
          <a:bodyPr wrap="none" rtlCol="0">
            <a:spAutoFit/>
          </a:bodyPr>
          <a:lstStyle/>
          <a:p>
            <a:r>
              <a:rPr lang="ja-JP" altLang="en-US" sz="1200" b="1" dirty="0">
                <a:highlight>
                  <a:srgbClr val="FFFF00"/>
                </a:highlight>
                <a:latin typeface="Arial" panose="020B0604020202020204" pitchFamily="34" charset="0"/>
                <a:ea typeface="メイリオ" panose="020B0604030504040204" pitchFamily="50" charset="-128"/>
                <a:cs typeface="Arial" panose="020B0604020202020204" pitchFamily="34" charset="0"/>
              </a:rPr>
              <a:t>・緊急時対応マニュアルには、できればやることとして、「明らかにすぐ消せる程度なら消火する」と書かれている</a:t>
            </a:r>
            <a:endParaRPr lang="en-US" altLang="ja-JP" sz="1200" b="1" dirty="0">
              <a:highlight>
                <a:srgbClr val="FFFF00"/>
              </a:highlight>
              <a:latin typeface="Arial" panose="020B0604020202020204" pitchFamily="34" charset="0"/>
              <a:ea typeface="メイリオ" panose="020B0604030504040204" pitchFamily="50" charset="-128"/>
              <a:cs typeface="Arial" panose="020B0604020202020204" pitchFamily="34" charset="0"/>
            </a:endParaRPr>
          </a:p>
          <a:p>
            <a:r>
              <a:rPr lang="ja-JP" altLang="en-US" sz="1200" b="1" dirty="0">
                <a:highlight>
                  <a:srgbClr val="FFFF00"/>
                </a:highlight>
                <a:latin typeface="Arial" panose="020B0604020202020204" pitchFamily="34" charset="0"/>
                <a:ea typeface="メイリオ" panose="020B0604030504040204" pitchFamily="50" charset="-128"/>
                <a:cs typeface="Arial" panose="020B0604020202020204" pitchFamily="34" charset="0"/>
              </a:rPr>
              <a:t>→消火について記載するなら、上記の通り記載したほうが良い？</a:t>
            </a:r>
            <a:endParaRPr lang="en-US" altLang="ja-JP" sz="1200" b="1" dirty="0">
              <a:highlight>
                <a:srgbClr val="FFFF00"/>
              </a:highlight>
              <a:latin typeface="Arial" panose="020B0604020202020204" pitchFamily="34" charset="0"/>
              <a:ea typeface="メイリオ" panose="020B0604030504040204" pitchFamily="50" charset="-128"/>
              <a:cs typeface="Arial" panose="020B0604020202020204" pitchFamily="34" charset="0"/>
            </a:endParaRPr>
          </a:p>
          <a:p>
            <a:r>
              <a:rPr lang="ja-JP" altLang="en-US" sz="1200" b="1" dirty="0">
                <a:highlight>
                  <a:srgbClr val="FFFF00"/>
                </a:highlight>
                <a:latin typeface="Arial" panose="020B0604020202020204" pitchFamily="34" charset="0"/>
                <a:ea typeface="メイリオ" panose="020B0604030504040204" pitchFamily="50" charset="-128"/>
                <a:cs typeface="Arial" panose="020B0604020202020204" pitchFamily="34" charset="0"/>
              </a:rPr>
              <a:t>・発見者自身の安全確保と管理者（および防災管理センター）への連絡の方が重要</a:t>
            </a:r>
            <a:endParaRPr lang="en-US" altLang="ja-JP" sz="1200" b="1" dirty="0">
              <a:highlight>
                <a:srgbClr val="FFFF00"/>
              </a:highlight>
              <a:latin typeface="Arial" panose="020B0604020202020204" pitchFamily="34" charset="0"/>
              <a:ea typeface="メイリオ" panose="020B0604030504040204" pitchFamily="50" charset="-128"/>
              <a:cs typeface="Arial" panose="020B0604020202020204" pitchFamily="34" charset="0"/>
            </a:endParaRPr>
          </a:p>
          <a:p>
            <a:r>
              <a:rPr lang="ja-JP" altLang="en-US" sz="1200" b="1" dirty="0">
                <a:highlight>
                  <a:srgbClr val="FFFF00"/>
                </a:highlight>
                <a:latin typeface="Arial" panose="020B0604020202020204" pitchFamily="34" charset="0"/>
                <a:ea typeface="メイリオ" panose="020B0604030504040204" pitchFamily="50" charset="-128"/>
                <a:cs typeface="Arial" panose="020B0604020202020204" pitchFamily="34" charset="0"/>
              </a:rPr>
              <a:t>  </a:t>
            </a:r>
          </a:p>
        </p:txBody>
      </p:sp>
      <p:sp>
        <p:nvSpPr>
          <p:cNvPr id="17" name="テキスト ボックス 16">
            <a:extLst>
              <a:ext uri="{FF2B5EF4-FFF2-40B4-BE49-F238E27FC236}">
                <a16:creationId xmlns:a16="http://schemas.microsoft.com/office/drawing/2014/main" id="{E65F38CD-ADC3-A8D1-E1D2-426B570E1337}"/>
              </a:ext>
            </a:extLst>
          </p:cNvPr>
          <p:cNvSpPr txBox="1"/>
          <p:nvPr/>
        </p:nvSpPr>
        <p:spPr>
          <a:xfrm>
            <a:off x="9223766" y="1252258"/>
            <a:ext cx="1261884" cy="276999"/>
          </a:xfrm>
          <a:prstGeom prst="rect">
            <a:avLst/>
          </a:prstGeom>
          <a:noFill/>
          <a:ln>
            <a:noFill/>
          </a:ln>
        </p:spPr>
        <p:txBody>
          <a:bodyPr wrap="none" rtlCol="0">
            <a:spAutoFit/>
          </a:bodyPr>
          <a:lstStyle/>
          <a:p>
            <a:r>
              <a:rPr lang="ja-JP" altLang="en-US" sz="1200" b="1" dirty="0">
                <a:highlight>
                  <a:srgbClr val="FFFF00"/>
                </a:highlight>
                <a:latin typeface="Arial" panose="020B0604020202020204" pitchFamily="34" charset="0"/>
                <a:ea typeface="メイリオ" panose="020B0604030504040204" pitchFamily="50" charset="-128"/>
                <a:cs typeface="Arial" panose="020B0604020202020204" pitchFamily="34" charset="0"/>
              </a:rPr>
              <a:t>➡これで良い？</a:t>
            </a:r>
          </a:p>
        </p:txBody>
      </p:sp>
      <p:sp>
        <p:nvSpPr>
          <p:cNvPr id="10" name="テキスト ボックス 9">
            <a:extLst>
              <a:ext uri="{FF2B5EF4-FFF2-40B4-BE49-F238E27FC236}">
                <a16:creationId xmlns:a16="http://schemas.microsoft.com/office/drawing/2014/main" id="{42B9172A-5A5B-2B73-3B04-9A6382780EEE}"/>
              </a:ext>
            </a:extLst>
          </p:cNvPr>
          <p:cNvSpPr txBox="1"/>
          <p:nvPr/>
        </p:nvSpPr>
        <p:spPr>
          <a:xfrm>
            <a:off x="1502795" y="1270982"/>
            <a:ext cx="1348446" cy="338554"/>
          </a:xfrm>
          <a:prstGeom prst="rect">
            <a:avLst/>
          </a:prstGeom>
          <a:noFill/>
        </p:spPr>
        <p:txBody>
          <a:bodyPr wrap="none" rtlCol="0">
            <a:spAutoFit/>
          </a:bodyPr>
          <a:lstStyle/>
          <a:p>
            <a:r>
              <a:rPr kumimoji="1" lang="ja-JP" altLang="en-US" sz="1600" b="1" dirty="0">
                <a:solidFill>
                  <a:schemeClr val="bg1"/>
                </a:solidFill>
                <a:highlight>
                  <a:srgbClr val="000080"/>
                </a:highlight>
                <a:latin typeface="メイリオ" panose="020B0604030504040204" pitchFamily="50" charset="-128"/>
                <a:ea typeface="メイリオ" panose="020B0604030504040204" pitchFamily="50" charset="-128"/>
              </a:rPr>
              <a:t>消化 → 消火</a:t>
            </a:r>
            <a:endParaRPr kumimoji="1" lang="en-US" altLang="ja-JP" sz="1600" b="1" dirty="0">
              <a:solidFill>
                <a:schemeClr val="bg1"/>
              </a:solidFill>
              <a:highlight>
                <a:srgbClr val="000080"/>
              </a:highlight>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20325366-9283-9701-B795-CC7B95F5A997}"/>
              </a:ext>
            </a:extLst>
          </p:cNvPr>
          <p:cNvSpPr txBox="1"/>
          <p:nvPr/>
        </p:nvSpPr>
        <p:spPr>
          <a:xfrm>
            <a:off x="8997301" y="2048412"/>
            <a:ext cx="3262432" cy="830997"/>
          </a:xfrm>
          <a:prstGeom prst="rect">
            <a:avLst/>
          </a:prstGeom>
          <a:noFill/>
        </p:spPr>
        <p:txBody>
          <a:bodyPr wrap="none" rtlCol="0">
            <a:spAutoFit/>
          </a:bodyPr>
          <a:lstStyle/>
          <a:p>
            <a:r>
              <a:rPr kumimoji="1" lang="ja-JP" altLang="en-US" sz="1600" b="1" dirty="0">
                <a:solidFill>
                  <a:schemeClr val="bg1"/>
                </a:solidFill>
                <a:highlight>
                  <a:srgbClr val="000080"/>
                </a:highlight>
                <a:latin typeface="メイリオ" panose="020B0604030504040204" pitchFamily="50" charset="-128"/>
                <a:ea typeface="メイリオ" panose="020B0604030504040204" pitchFamily="50" charset="-128"/>
              </a:rPr>
              <a:t>連絡「し」</a:t>
            </a:r>
            <a:endParaRPr kumimoji="1" lang="en-US" altLang="ja-JP" sz="1600" b="1" dirty="0">
              <a:solidFill>
                <a:schemeClr val="bg1"/>
              </a:solidFill>
              <a:highlight>
                <a:srgbClr val="000080"/>
              </a:highlight>
              <a:latin typeface="メイリオ" panose="020B0604030504040204" pitchFamily="50" charset="-128"/>
              <a:ea typeface="メイリオ" panose="020B0604030504040204" pitchFamily="50" charset="-128"/>
            </a:endParaRPr>
          </a:p>
          <a:p>
            <a:r>
              <a:rPr kumimoji="1" lang="ja-JP" altLang="en-US" sz="1600" b="1" dirty="0">
                <a:solidFill>
                  <a:schemeClr val="bg1"/>
                </a:solidFill>
                <a:highlight>
                  <a:srgbClr val="000080"/>
                </a:highlight>
                <a:latin typeface="メイリオ" panose="020B0604030504040204" pitchFamily="50" charset="-128"/>
                <a:ea typeface="メイリオ" panose="020B0604030504040204" pitchFamily="50" charset="-128"/>
              </a:rPr>
              <a:t>「し」だけ前後の文字の色と違う</a:t>
            </a:r>
            <a:endParaRPr kumimoji="1" lang="en-US" altLang="ja-JP" sz="1600" b="1" dirty="0">
              <a:solidFill>
                <a:schemeClr val="bg1"/>
              </a:solidFill>
              <a:highlight>
                <a:srgbClr val="000080"/>
              </a:highlight>
              <a:latin typeface="メイリオ" panose="020B0604030504040204" pitchFamily="50" charset="-128"/>
              <a:ea typeface="メイリオ" panose="020B0604030504040204" pitchFamily="50" charset="-128"/>
            </a:endParaRPr>
          </a:p>
          <a:p>
            <a:r>
              <a:rPr kumimoji="1" lang="ja-JP" altLang="en-US" sz="1600" b="1" dirty="0">
                <a:solidFill>
                  <a:schemeClr val="bg1"/>
                </a:solidFill>
                <a:highlight>
                  <a:srgbClr val="000080"/>
                </a:highlight>
                <a:latin typeface="メイリオ" panose="020B0604030504040204" pitchFamily="50" charset="-128"/>
                <a:ea typeface="メイリオ" panose="020B0604030504040204" pitchFamily="50" charset="-128"/>
              </a:rPr>
              <a:t>普通の赤色になっている</a:t>
            </a:r>
            <a:endParaRPr kumimoji="1" lang="en-US" altLang="ja-JP" sz="1600" b="1" dirty="0">
              <a:solidFill>
                <a:schemeClr val="bg1"/>
              </a:solidFill>
              <a:highlight>
                <a:srgbClr val="000080"/>
              </a:highligh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5572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iterate type="lt">
                                    <p:tmAbs val="300"/>
                                  </p:iterate>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5"/>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BC1C380-0544-03A6-2273-92DB05DDF0BA}"/>
              </a:ext>
            </a:extLst>
          </p:cNvPr>
          <p:cNvSpPr txBox="1"/>
          <p:nvPr/>
        </p:nvSpPr>
        <p:spPr>
          <a:xfrm>
            <a:off x="113121" y="169682"/>
            <a:ext cx="4801314" cy="461665"/>
          </a:xfrm>
          <a:prstGeom prst="rect">
            <a:avLst/>
          </a:prstGeom>
          <a:noFill/>
        </p:spPr>
        <p:txBody>
          <a:bodyPr wrap="none" rtlCol="0">
            <a:spAutoFit/>
          </a:bodyPr>
          <a:lstStyle/>
          <a:p>
            <a:r>
              <a:rPr lang="ja-JP" altLang="en-US" sz="2400" u="sng" dirty="0">
                <a:latin typeface="Arial" panose="020B0604020202020204" pitchFamily="34" charset="0"/>
                <a:ea typeface="メイリオ" panose="020B0604030504040204" pitchFamily="50" charset="-128"/>
                <a:cs typeface="Arial" panose="020B0604020202020204" pitchFamily="34" charset="0"/>
              </a:rPr>
              <a:t>⑤原子力規制庁の立入検査の報告</a:t>
            </a:r>
          </a:p>
        </p:txBody>
      </p:sp>
      <p:sp>
        <p:nvSpPr>
          <p:cNvPr id="3" name="正方形/長方形 2">
            <a:extLst>
              <a:ext uri="{FF2B5EF4-FFF2-40B4-BE49-F238E27FC236}">
                <a16:creationId xmlns:a16="http://schemas.microsoft.com/office/drawing/2014/main" id="{A7DB8CA0-5E01-D579-E02C-5DFD43B3A821}"/>
              </a:ext>
            </a:extLst>
          </p:cNvPr>
          <p:cNvSpPr/>
          <p:nvPr/>
        </p:nvSpPr>
        <p:spPr>
          <a:xfrm>
            <a:off x="5389912" y="5306741"/>
            <a:ext cx="288033" cy="276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 name="直線コネクタ 3">
            <a:extLst>
              <a:ext uri="{FF2B5EF4-FFF2-40B4-BE49-F238E27FC236}">
                <a16:creationId xmlns:a16="http://schemas.microsoft.com/office/drawing/2014/main" id="{17DE8082-B673-7D7E-ECCD-67B0F3295E49}"/>
              </a:ext>
            </a:extLst>
          </p:cNvPr>
          <p:cNvCxnSpPr/>
          <p:nvPr/>
        </p:nvCxnSpPr>
        <p:spPr>
          <a:xfrm>
            <a:off x="0" y="5203882"/>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テキスト ボックス 4">
            <a:extLst>
              <a:ext uri="{FF2B5EF4-FFF2-40B4-BE49-F238E27FC236}">
                <a16:creationId xmlns:a16="http://schemas.microsoft.com/office/drawing/2014/main" id="{679876CA-6D42-E078-B69B-A8F0EF2D6523}"/>
              </a:ext>
            </a:extLst>
          </p:cNvPr>
          <p:cNvSpPr txBox="1"/>
          <p:nvPr/>
        </p:nvSpPr>
        <p:spPr>
          <a:xfrm>
            <a:off x="0" y="4855898"/>
            <a:ext cx="543739" cy="388568"/>
          </a:xfrm>
          <a:prstGeom prst="rect">
            <a:avLst/>
          </a:prstGeom>
          <a:noFill/>
        </p:spPr>
        <p:txBody>
          <a:bodyPr wrap="none" rtlCol="0">
            <a:spAutoFit/>
          </a:bodyPr>
          <a:lstStyle/>
          <a:p>
            <a:pPr>
              <a:lnSpc>
                <a:spcPct val="150000"/>
              </a:lnSpc>
            </a:pPr>
            <a:r>
              <a:rPr lang="ja-JP" altLang="en-US" sz="1400" dirty="0">
                <a:latin typeface="Arial" panose="020B0604020202020204" pitchFamily="34" charset="0"/>
                <a:ea typeface="メイリオ" panose="020B0604030504040204" pitchFamily="50" charset="-128"/>
                <a:cs typeface="Arial" panose="020B0604020202020204" pitchFamily="34" charset="0"/>
              </a:rPr>
              <a:t>解説</a:t>
            </a:r>
            <a:endParaRPr lang="en-US" altLang="ja-JP" sz="1400" dirty="0">
              <a:latin typeface="Arial" panose="020B0604020202020204" pitchFamily="34" charset="0"/>
              <a:ea typeface="メイリオ" panose="020B0604030504040204" pitchFamily="50" charset="-128"/>
              <a:cs typeface="Arial" panose="020B0604020202020204" pitchFamily="34" charset="0"/>
            </a:endParaRPr>
          </a:p>
        </p:txBody>
      </p:sp>
      <p:sp>
        <p:nvSpPr>
          <p:cNvPr id="6" name="テキスト ボックス 5">
            <a:extLst>
              <a:ext uri="{FF2B5EF4-FFF2-40B4-BE49-F238E27FC236}">
                <a16:creationId xmlns:a16="http://schemas.microsoft.com/office/drawing/2014/main" id="{52F65DE2-9CFF-D9C1-1DE5-30E6A0AF5BCB}"/>
              </a:ext>
            </a:extLst>
          </p:cNvPr>
          <p:cNvSpPr txBox="1"/>
          <p:nvPr/>
        </p:nvSpPr>
        <p:spPr>
          <a:xfrm>
            <a:off x="84841" y="5232166"/>
            <a:ext cx="8974317" cy="1600438"/>
          </a:xfrm>
          <a:prstGeom prst="rect">
            <a:avLst/>
          </a:prstGeom>
          <a:noFill/>
        </p:spPr>
        <p:txBody>
          <a:bodyPr wrap="square" rtlCol="0">
            <a:spAutoFit/>
          </a:bodyPr>
          <a:lstStyle/>
          <a:p>
            <a:r>
              <a:rPr lang="ja-JP" altLang="en-US" sz="1400" dirty="0">
                <a:latin typeface="メイリオ" pitchFamily="50" charset="-128"/>
                <a:ea typeface="メイリオ" pitchFamily="50" charset="-128"/>
                <a:cs typeface="メイリオ" pitchFamily="50" charset="-128"/>
              </a:rPr>
              <a:t>昨年度の</a:t>
            </a:r>
            <a:r>
              <a:rPr kumimoji="1" lang="zh-TW" altLang="en-US" sz="1400" dirty="0">
                <a:latin typeface="Arial" panose="020B0604020202020204" pitchFamily="34" charset="0"/>
                <a:ea typeface="メイリオ" panose="020B0604030504040204" pitchFamily="50" charset="-128"/>
                <a:cs typeface="Arial" panose="020B0604020202020204" pitchFamily="34" charset="0"/>
              </a:rPr>
              <a:t>令和</a:t>
            </a:r>
            <a:r>
              <a:rPr kumimoji="1" lang="en-US" altLang="zh-TW" sz="1400" dirty="0">
                <a:latin typeface="Arial" panose="020B0604020202020204" pitchFamily="34" charset="0"/>
                <a:ea typeface="メイリオ" panose="020B0604030504040204" pitchFamily="50" charset="-128"/>
                <a:cs typeface="Arial" panose="020B0604020202020204" pitchFamily="34" charset="0"/>
              </a:rPr>
              <a:t>6</a:t>
            </a:r>
            <a:r>
              <a:rPr kumimoji="1" lang="zh-TW" altLang="en-US" sz="1400" dirty="0">
                <a:latin typeface="Arial" panose="020B0604020202020204" pitchFamily="34" charset="0"/>
                <a:ea typeface="メイリオ" panose="020B0604030504040204" pitchFamily="50" charset="-128"/>
                <a:cs typeface="Arial" panose="020B0604020202020204" pitchFamily="34" charset="0"/>
              </a:rPr>
              <a:t>年</a:t>
            </a:r>
            <a:r>
              <a:rPr kumimoji="1" lang="en-US" altLang="zh-TW" sz="1400" dirty="0">
                <a:latin typeface="Arial" panose="020B0604020202020204" pitchFamily="34" charset="0"/>
                <a:ea typeface="メイリオ" panose="020B0604030504040204" pitchFamily="50" charset="-128"/>
                <a:cs typeface="Arial" panose="020B0604020202020204" pitchFamily="34" charset="0"/>
              </a:rPr>
              <a:t>12</a:t>
            </a:r>
            <a:r>
              <a:rPr kumimoji="1" lang="zh-TW" altLang="en-US" sz="1400" dirty="0">
                <a:latin typeface="Arial" panose="020B0604020202020204" pitchFamily="34" charset="0"/>
                <a:ea typeface="メイリオ" panose="020B0604030504040204" pitchFamily="50" charset="-128"/>
                <a:cs typeface="Arial" panose="020B0604020202020204" pitchFamily="34" charset="0"/>
              </a:rPr>
              <a:t>月</a:t>
            </a:r>
            <a:r>
              <a:rPr kumimoji="1" lang="en-US" altLang="zh-TW" sz="1400" dirty="0">
                <a:latin typeface="Arial" panose="020B0604020202020204" pitchFamily="34" charset="0"/>
                <a:ea typeface="メイリオ" panose="020B0604030504040204" pitchFamily="50" charset="-128"/>
                <a:cs typeface="Arial" panose="020B0604020202020204" pitchFamily="34" charset="0"/>
              </a:rPr>
              <a:t>19</a:t>
            </a:r>
            <a:r>
              <a:rPr kumimoji="1" lang="zh-TW" altLang="en-US" sz="1400" dirty="0">
                <a:latin typeface="Arial" panose="020B0604020202020204" pitchFamily="34" charset="0"/>
                <a:ea typeface="メイリオ" panose="020B0604030504040204" pitchFamily="50" charset="-128"/>
                <a:cs typeface="Arial" panose="020B0604020202020204" pitchFamily="34" charset="0"/>
              </a:rPr>
              <a:t>日（木）</a:t>
            </a:r>
            <a:r>
              <a:rPr kumimoji="1" lang="ja-JP" altLang="en-US" sz="1400" dirty="0">
                <a:latin typeface="Arial" panose="020B0604020202020204" pitchFamily="34" charset="0"/>
                <a:ea typeface="メイリオ" panose="020B0604030504040204" pitchFamily="50" charset="-128"/>
                <a:cs typeface="Arial" panose="020B0604020202020204" pitchFamily="34" charset="0"/>
              </a:rPr>
              <a:t>に</a:t>
            </a:r>
            <a:r>
              <a:rPr lang="ja-JP" altLang="en-US" sz="1400" dirty="0">
                <a:latin typeface="メイリオ" pitchFamily="50" charset="-128"/>
                <a:ea typeface="メイリオ" pitchFamily="50" charset="-128"/>
                <a:cs typeface="メイリオ" pitchFamily="50" charset="-128"/>
              </a:rPr>
              <a:t>原子力規制庁の委員</a:t>
            </a:r>
            <a:r>
              <a:rPr lang="en-US" altLang="ja-JP" sz="1400" dirty="0">
                <a:latin typeface="メイリオ" pitchFamily="50" charset="-128"/>
                <a:ea typeface="メイリオ" pitchFamily="50" charset="-128"/>
                <a:cs typeface="メイリオ" pitchFamily="50" charset="-128"/>
              </a:rPr>
              <a:t>4</a:t>
            </a:r>
            <a:r>
              <a:rPr lang="ja-JP" altLang="en-US" sz="1400" dirty="0">
                <a:latin typeface="メイリオ" pitchFamily="50" charset="-128"/>
                <a:ea typeface="メイリオ" pitchFamily="50" charset="-128"/>
                <a:cs typeface="メイリオ" pitchFamily="50" charset="-128"/>
              </a:rPr>
              <a:t>名による立入検査が行われましたので、その報告をさせていただきます。</a:t>
            </a:r>
            <a:endParaRPr lang="en-US" altLang="ja-JP" sz="1400" dirty="0">
              <a:latin typeface="メイリオ" pitchFamily="50" charset="-128"/>
              <a:ea typeface="メイリオ" pitchFamily="50" charset="-128"/>
              <a:cs typeface="メイリオ" pitchFamily="50" charset="-128"/>
            </a:endParaRPr>
          </a:p>
          <a:p>
            <a:r>
              <a:rPr lang="ja-JP" altLang="en-US" sz="1400" dirty="0">
                <a:latin typeface="メイリオ" pitchFamily="50" charset="-128"/>
                <a:ea typeface="メイリオ" pitchFamily="50" charset="-128"/>
                <a:cs typeface="メイリオ" pitchFamily="50" charset="-128"/>
              </a:rPr>
              <a:t>立入検査は、主に</a:t>
            </a:r>
            <a:r>
              <a:rPr lang="ja-JP" altLang="en-US" sz="1400" kern="100" dirty="0">
                <a:latin typeface="Arial" panose="020B0604020202020204" pitchFamily="34" charset="0"/>
                <a:ea typeface="メイリオ" panose="020B0604030504040204" pitchFamily="50" charset="-128"/>
                <a:cs typeface="Arial" panose="020B0604020202020204" pitchFamily="34" charset="0"/>
              </a:rPr>
              <a:t>使用記録や健康診断等の帳簿類の検査、実験室や貯蔵室、廃棄物保管庫の使用状況等の検査、排水設備等の目視・図面による検査などが行われました。応対は、主任者</a:t>
            </a:r>
            <a:r>
              <a:rPr lang="en-US" altLang="ja-JP" sz="1400" kern="100" dirty="0">
                <a:latin typeface="Arial" panose="020B0604020202020204" pitchFamily="34" charset="0"/>
                <a:ea typeface="メイリオ" panose="020B0604030504040204" pitchFamily="50" charset="-128"/>
                <a:cs typeface="Arial" panose="020B0604020202020204" pitchFamily="34" charset="0"/>
              </a:rPr>
              <a:t>3</a:t>
            </a:r>
            <a:r>
              <a:rPr lang="ja-JP" altLang="en-US" sz="1400" kern="100" dirty="0">
                <a:latin typeface="Arial" panose="020B0604020202020204" pitchFamily="34" charset="0"/>
                <a:ea typeface="メイリオ" panose="020B0604030504040204" pitchFamily="50" charset="-128"/>
                <a:cs typeface="Arial" panose="020B0604020202020204" pitchFamily="34" charset="0"/>
              </a:rPr>
              <a:t>名以外に、会計課や総務課に協力してもらって行いました。規制庁の評価は非常に良いもので、法的に問題ある</a:t>
            </a:r>
            <a:r>
              <a:rPr lang="en-US" altLang="ja-JP" sz="1400" kern="100" dirty="0">
                <a:latin typeface="Arial" panose="020B0604020202020204" pitchFamily="34" charset="0"/>
                <a:ea typeface="メイリオ" panose="020B0604030504040204" pitchFamily="50" charset="-128"/>
                <a:cs typeface="Arial" panose="020B0604020202020204" pitchFamily="34" charset="0"/>
              </a:rPr>
              <a:t>【</a:t>
            </a:r>
            <a:r>
              <a:rPr lang="ja-JP" altLang="en-US" sz="1400" kern="100" dirty="0">
                <a:latin typeface="Arial" panose="020B0604020202020204" pitchFamily="34" charset="0"/>
                <a:ea typeface="メイリオ" panose="020B0604030504040204" pitchFamily="50" charset="-128"/>
                <a:cs typeface="Arial" panose="020B0604020202020204" pitchFamily="34" charset="0"/>
              </a:rPr>
              <a:t>指摘</a:t>
            </a:r>
            <a:r>
              <a:rPr lang="en-US" altLang="ja-JP" sz="1400" kern="100" dirty="0">
                <a:latin typeface="Arial" panose="020B0604020202020204" pitchFamily="34" charset="0"/>
                <a:ea typeface="メイリオ" panose="020B0604030504040204" pitchFamily="50" charset="-128"/>
                <a:cs typeface="Arial" panose="020B0604020202020204" pitchFamily="34" charset="0"/>
              </a:rPr>
              <a:t>】</a:t>
            </a:r>
            <a:r>
              <a:rPr lang="ja-JP" altLang="en-US" sz="1400" kern="100" dirty="0">
                <a:latin typeface="Arial" panose="020B0604020202020204" pitchFamily="34" charset="0"/>
                <a:ea typeface="メイリオ" panose="020B0604030504040204" pitchFamily="50" charset="-128"/>
                <a:cs typeface="Arial" panose="020B0604020202020204" pitchFamily="34" charset="0"/>
              </a:rPr>
              <a:t>や</a:t>
            </a:r>
            <a:r>
              <a:rPr lang="en-US" altLang="ja-JP" sz="1400" kern="100" dirty="0">
                <a:latin typeface="Arial" panose="020B0604020202020204" pitchFamily="34" charset="0"/>
                <a:ea typeface="メイリオ" panose="020B0604030504040204" pitchFamily="50" charset="-128"/>
                <a:cs typeface="Arial" panose="020B0604020202020204" pitchFamily="34" charset="0"/>
              </a:rPr>
              <a:t>【</a:t>
            </a:r>
            <a:r>
              <a:rPr lang="ja-JP" altLang="en-US" sz="1400" kern="100" dirty="0">
                <a:latin typeface="Arial" panose="020B0604020202020204" pitchFamily="34" charset="0"/>
                <a:ea typeface="メイリオ" panose="020B0604030504040204" pitchFamily="50" charset="-128"/>
                <a:cs typeface="Arial" panose="020B0604020202020204" pitchFamily="34" charset="0"/>
              </a:rPr>
              <a:t>指導</a:t>
            </a:r>
            <a:r>
              <a:rPr lang="en-US" altLang="ja-JP" sz="1400" kern="100" dirty="0">
                <a:latin typeface="Arial" panose="020B0604020202020204" pitchFamily="34" charset="0"/>
                <a:ea typeface="メイリオ" panose="020B0604030504040204" pitchFamily="50" charset="-128"/>
                <a:cs typeface="Arial" panose="020B0604020202020204" pitchFamily="34" charset="0"/>
              </a:rPr>
              <a:t>】</a:t>
            </a:r>
            <a:r>
              <a:rPr lang="ja-JP" altLang="en-US" sz="1400" kern="100" dirty="0">
                <a:latin typeface="Arial" panose="020B0604020202020204" pitchFamily="34" charset="0"/>
                <a:ea typeface="メイリオ" panose="020B0604030504040204" pitchFamily="50" charset="-128"/>
                <a:cs typeface="Arial" panose="020B0604020202020204" pitchFamily="34" charset="0"/>
              </a:rPr>
              <a:t>は無く、コメントとして</a:t>
            </a:r>
            <a:r>
              <a:rPr lang="en-US" altLang="ja-JP" sz="1400" kern="100" dirty="0">
                <a:latin typeface="Arial" panose="020B0604020202020204" pitchFamily="34" charset="0"/>
                <a:ea typeface="メイリオ" panose="020B0604030504040204" pitchFamily="50" charset="-128"/>
                <a:cs typeface="Arial" panose="020B0604020202020204" pitchFamily="34" charset="0"/>
              </a:rPr>
              <a:t>【</a:t>
            </a:r>
            <a:r>
              <a:rPr lang="ja-JP" altLang="en-US" sz="1400" kern="100" dirty="0">
                <a:latin typeface="Arial" panose="020B0604020202020204" pitchFamily="34" charset="0"/>
                <a:ea typeface="メイリオ" panose="020B0604030504040204" pitchFamily="50" charset="-128"/>
                <a:cs typeface="Arial" panose="020B0604020202020204" pitchFamily="34" charset="0"/>
              </a:rPr>
              <a:t>助言</a:t>
            </a:r>
            <a:r>
              <a:rPr lang="en-US" altLang="ja-JP" sz="1400" kern="100" dirty="0">
                <a:latin typeface="Arial" panose="020B0604020202020204" pitchFamily="34" charset="0"/>
                <a:ea typeface="メイリオ" panose="020B0604030504040204" pitchFamily="50" charset="-128"/>
                <a:cs typeface="Arial" panose="020B0604020202020204" pitchFamily="34" charset="0"/>
              </a:rPr>
              <a:t>】</a:t>
            </a:r>
            <a:r>
              <a:rPr lang="ja-JP" altLang="en-US" sz="1400" kern="100" dirty="0">
                <a:latin typeface="Arial" panose="020B0604020202020204" pitchFamily="34" charset="0"/>
                <a:ea typeface="メイリオ" panose="020B0604030504040204" pitchFamily="50" charset="-128"/>
                <a:cs typeface="Arial" panose="020B0604020202020204" pitchFamily="34" charset="0"/>
              </a:rPr>
              <a:t>を</a:t>
            </a:r>
            <a:r>
              <a:rPr lang="en-US" altLang="ja-JP" sz="1400" kern="100" dirty="0">
                <a:latin typeface="Arial" panose="020B0604020202020204" pitchFamily="34" charset="0"/>
                <a:ea typeface="メイリオ" panose="020B0604030504040204" pitchFamily="50" charset="-128"/>
                <a:cs typeface="Arial" panose="020B0604020202020204" pitchFamily="34" charset="0"/>
              </a:rPr>
              <a:t>5</a:t>
            </a:r>
            <a:r>
              <a:rPr lang="ja-JP" altLang="en-US" sz="1400" kern="100" dirty="0">
                <a:latin typeface="Arial" panose="020B0604020202020204" pitchFamily="34" charset="0"/>
                <a:ea typeface="メイリオ" panose="020B0604030504040204" pitchFamily="50" charset="-128"/>
                <a:cs typeface="Arial" panose="020B0604020202020204" pitchFamily="34" charset="0"/>
              </a:rPr>
              <a:t>件頂いたのみで終了しました。これも従事者の皆様の日々の</a:t>
            </a:r>
            <a:r>
              <a:rPr lang="en-US" altLang="ja-JP" sz="1400" kern="100" dirty="0">
                <a:latin typeface="Arial" panose="020B0604020202020204" pitchFamily="34" charset="0"/>
                <a:ea typeface="メイリオ" panose="020B0604030504040204" pitchFamily="50" charset="-128"/>
                <a:cs typeface="Arial" panose="020B0604020202020204" pitchFamily="34" charset="0"/>
              </a:rPr>
              <a:t>RI</a:t>
            </a:r>
            <a:r>
              <a:rPr lang="ja-JP" altLang="en-US" sz="1400" kern="100" dirty="0">
                <a:latin typeface="Arial" panose="020B0604020202020204" pitchFamily="34" charset="0"/>
                <a:ea typeface="メイリオ" panose="020B0604030504040204" pitchFamily="50" charset="-128"/>
                <a:cs typeface="Arial" panose="020B0604020202020204" pitchFamily="34" charset="0"/>
              </a:rPr>
              <a:t>運営へのご理解・ご協力があっての評価だったと思っています。この場を借りて深くお礼を申し上げます。</a:t>
            </a:r>
            <a:endParaRPr lang="en-US" altLang="ja-JP" sz="1400" kern="100" dirty="0">
              <a:latin typeface="Arial" panose="020B0604020202020204" pitchFamily="34" charset="0"/>
              <a:ea typeface="メイリオ" panose="020B0604030504040204" pitchFamily="50" charset="-128"/>
              <a:cs typeface="Arial" panose="020B0604020202020204" pitchFamily="34" charset="0"/>
            </a:endParaRPr>
          </a:p>
        </p:txBody>
      </p:sp>
      <p:sp>
        <p:nvSpPr>
          <p:cNvPr id="7" name="テキスト ボックス 6">
            <a:extLst>
              <a:ext uri="{FF2B5EF4-FFF2-40B4-BE49-F238E27FC236}">
                <a16:creationId xmlns:a16="http://schemas.microsoft.com/office/drawing/2014/main" id="{52BD8DAB-5425-06E1-C51B-35B5E9CD9C03}"/>
              </a:ext>
            </a:extLst>
          </p:cNvPr>
          <p:cNvSpPr txBox="1"/>
          <p:nvPr/>
        </p:nvSpPr>
        <p:spPr>
          <a:xfrm>
            <a:off x="354255" y="1054434"/>
            <a:ext cx="4006225" cy="669414"/>
          </a:xfrm>
          <a:prstGeom prst="rect">
            <a:avLst/>
          </a:prstGeom>
          <a:solidFill>
            <a:schemeClr val="bg1">
              <a:lumMod val="85000"/>
            </a:schemeClr>
          </a:solidFill>
          <a:ln w="19050">
            <a:solidFill>
              <a:schemeClr val="tx1"/>
            </a:solidFill>
          </a:ln>
        </p:spPr>
        <p:txBody>
          <a:bodyPr wrap="none" rtlCol="0">
            <a:spAutoFit/>
          </a:bodyPr>
          <a:lstStyle/>
          <a:p>
            <a:r>
              <a:rPr kumimoji="1" lang="zh-TW" altLang="en-US" dirty="0">
                <a:latin typeface="Arial" panose="020B0604020202020204" pitchFamily="34" charset="0"/>
                <a:ea typeface="メイリオ" panose="020B0604030504040204" pitchFamily="50" charset="-128"/>
                <a:cs typeface="Arial" panose="020B0604020202020204" pitchFamily="34" charset="0"/>
              </a:rPr>
              <a:t>令和</a:t>
            </a:r>
            <a:r>
              <a:rPr kumimoji="1" lang="en-US" altLang="zh-TW" dirty="0">
                <a:latin typeface="Arial" panose="020B0604020202020204" pitchFamily="34" charset="0"/>
                <a:ea typeface="メイリオ" panose="020B0604030504040204" pitchFamily="50" charset="-128"/>
                <a:cs typeface="Arial" panose="020B0604020202020204" pitchFamily="34" charset="0"/>
              </a:rPr>
              <a:t>6</a:t>
            </a:r>
            <a:r>
              <a:rPr kumimoji="1" lang="zh-TW" altLang="en-US" dirty="0">
                <a:latin typeface="Arial" panose="020B0604020202020204" pitchFamily="34" charset="0"/>
                <a:ea typeface="メイリオ" panose="020B0604030504040204" pitchFamily="50" charset="-128"/>
                <a:cs typeface="Arial" panose="020B0604020202020204" pitchFamily="34" charset="0"/>
              </a:rPr>
              <a:t>年</a:t>
            </a:r>
            <a:r>
              <a:rPr kumimoji="1" lang="en-US" altLang="zh-TW" dirty="0">
                <a:latin typeface="Arial" panose="020B0604020202020204" pitchFamily="34" charset="0"/>
                <a:ea typeface="メイリオ" panose="020B0604030504040204" pitchFamily="50" charset="-128"/>
                <a:cs typeface="Arial" panose="020B0604020202020204" pitchFamily="34" charset="0"/>
              </a:rPr>
              <a:t>12</a:t>
            </a:r>
            <a:r>
              <a:rPr kumimoji="1" lang="zh-TW" altLang="en-US" dirty="0">
                <a:latin typeface="Arial" panose="020B0604020202020204" pitchFamily="34" charset="0"/>
                <a:ea typeface="メイリオ" panose="020B0604030504040204" pitchFamily="50" charset="-128"/>
                <a:cs typeface="Arial" panose="020B0604020202020204" pitchFamily="34" charset="0"/>
              </a:rPr>
              <a:t>月</a:t>
            </a:r>
            <a:r>
              <a:rPr kumimoji="1" lang="en-US" altLang="zh-TW" dirty="0">
                <a:latin typeface="Arial" panose="020B0604020202020204" pitchFamily="34" charset="0"/>
                <a:ea typeface="メイリオ" panose="020B0604030504040204" pitchFamily="50" charset="-128"/>
                <a:cs typeface="Arial" panose="020B0604020202020204" pitchFamily="34" charset="0"/>
              </a:rPr>
              <a:t>19</a:t>
            </a:r>
            <a:r>
              <a:rPr kumimoji="1" lang="zh-TW" altLang="en-US" dirty="0">
                <a:latin typeface="Arial" panose="020B0604020202020204" pitchFamily="34" charset="0"/>
                <a:ea typeface="メイリオ" panose="020B0604030504040204" pitchFamily="50" charset="-128"/>
                <a:cs typeface="Arial" panose="020B0604020202020204" pitchFamily="34" charset="0"/>
              </a:rPr>
              <a:t>日（木）</a:t>
            </a:r>
          </a:p>
          <a:p>
            <a:pPr>
              <a:lnSpc>
                <a:spcPts val="2400"/>
              </a:lnSpc>
            </a:pPr>
            <a:r>
              <a:rPr kumimoji="1" lang="zh-TW" altLang="en-US" dirty="0">
                <a:latin typeface="Arial" panose="020B0604020202020204" pitchFamily="34" charset="0"/>
                <a:ea typeface="メイリオ" panose="020B0604030504040204" pitchFamily="50" charset="-128"/>
                <a:cs typeface="Arial" panose="020B0604020202020204" pitchFamily="34" charset="0"/>
              </a:rPr>
              <a:t>原子力規制庁立入検査</a:t>
            </a:r>
            <a:r>
              <a:rPr kumimoji="1" lang="ja-JP" altLang="en-US" dirty="0">
                <a:latin typeface="Arial" panose="020B0604020202020204" pitchFamily="34" charset="0"/>
                <a:ea typeface="メイリオ" panose="020B0604030504040204" pitchFamily="50" charset="-128"/>
                <a:cs typeface="Arial" panose="020B0604020202020204" pitchFamily="34" charset="0"/>
              </a:rPr>
              <a:t>（委員</a:t>
            </a:r>
            <a:r>
              <a:rPr kumimoji="1" lang="en-US" altLang="ja-JP" dirty="0">
                <a:latin typeface="Arial" panose="020B0604020202020204" pitchFamily="34" charset="0"/>
                <a:ea typeface="メイリオ" panose="020B0604030504040204" pitchFamily="50" charset="-128"/>
                <a:cs typeface="Arial" panose="020B0604020202020204" pitchFamily="34" charset="0"/>
              </a:rPr>
              <a:t>4</a:t>
            </a:r>
            <a:r>
              <a:rPr kumimoji="1" lang="ja-JP" altLang="en-US" dirty="0">
                <a:latin typeface="Arial" panose="020B0604020202020204" pitchFamily="34" charset="0"/>
                <a:ea typeface="メイリオ" panose="020B0604030504040204" pitchFamily="50" charset="-128"/>
                <a:cs typeface="Arial" panose="020B0604020202020204" pitchFamily="34" charset="0"/>
              </a:rPr>
              <a:t>名）</a:t>
            </a:r>
            <a:r>
              <a:rPr kumimoji="1" lang="zh-TW" altLang="en-US" dirty="0">
                <a:latin typeface="Arial" panose="020B0604020202020204" pitchFamily="34" charset="0"/>
                <a:ea typeface="メイリオ" panose="020B0604030504040204" pitchFamily="50" charset="-128"/>
                <a:cs typeface="Arial" panose="020B0604020202020204" pitchFamily="34" charset="0"/>
              </a:rPr>
              <a:t>　</a:t>
            </a:r>
          </a:p>
        </p:txBody>
      </p:sp>
      <p:sp>
        <p:nvSpPr>
          <p:cNvPr id="8" name="テキスト ボックス 7">
            <a:extLst>
              <a:ext uri="{FF2B5EF4-FFF2-40B4-BE49-F238E27FC236}">
                <a16:creationId xmlns:a16="http://schemas.microsoft.com/office/drawing/2014/main" id="{E8EB6EE0-F9E8-4833-37BD-D24A62673112}"/>
              </a:ext>
            </a:extLst>
          </p:cNvPr>
          <p:cNvSpPr txBox="1"/>
          <p:nvPr/>
        </p:nvSpPr>
        <p:spPr>
          <a:xfrm>
            <a:off x="701463" y="3590534"/>
            <a:ext cx="3313728" cy="923330"/>
          </a:xfrm>
          <a:prstGeom prst="rect">
            <a:avLst/>
          </a:prstGeom>
          <a:noFill/>
        </p:spPr>
        <p:txBody>
          <a:bodyPr wrap="none" rtlCol="0">
            <a:spAutoFit/>
          </a:bodyPr>
          <a:lstStyle/>
          <a:p>
            <a:r>
              <a:rPr lang="ja-JP" altLang="en-US" kern="100" dirty="0">
                <a:effectLst/>
                <a:latin typeface="Arial" panose="020B0604020202020204" pitchFamily="34" charset="0"/>
                <a:ea typeface="メイリオ" panose="020B0604030504040204" pitchFamily="50" charset="-128"/>
                <a:cs typeface="Arial" panose="020B0604020202020204" pitchFamily="34" charset="0"/>
              </a:rPr>
              <a:t>講評</a:t>
            </a:r>
            <a:endParaRPr lang="en-US" altLang="ja-JP" kern="100" dirty="0">
              <a:effectLst/>
              <a:latin typeface="Arial" panose="020B0604020202020204" pitchFamily="34" charset="0"/>
              <a:ea typeface="メイリオ" panose="020B0604030504040204" pitchFamily="50" charset="-128"/>
              <a:cs typeface="Arial" panose="020B0604020202020204" pitchFamily="34" charset="0"/>
            </a:endParaRPr>
          </a:p>
          <a:p>
            <a:r>
              <a:rPr lang="ja-JP" altLang="ja-JP" kern="100" dirty="0">
                <a:effectLst/>
                <a:latin typeface="Arial" panose="020B0604020202020204" pitchFamily="34" charset="0"/>
                <a:ea typeface="メイリオ" panose="020B0604030504040204" pitchFamily="50" charset="-128"/>
                <a:cs typeface="Arial" panose="020B0604020202020204" pitchFamily="34" charset="0"/>
              </a:rPr>
              <a:t>【指摘】および【指導】</a:t>
            </a:r>
            <a:r>
              <a:rPr lang="ja-JP" altLang="en-US" kern="100" dirty="0">
                <a:effectLst/>
                <a:latin typeface="Arial" panose="020B0604020202020204" pitchFamily="34" charset="0"/>
                <a:ea typeface="メイリオ" panose="020B0604030504040204" pitchFamily="50" charset="-128"/>
                <a:cs typeface="Arial" panose="020B0604020202020204" pitchFamily="34" charset="0"/>
              </a:rPr>
              <a:t>：</a:t>
            </a:r>
            <a:r>
              <a:rPr lang="en-US" altLang="ja-JP" kern="100" dirty="0">
                <a:effectLst/>
                <a:latin typeface="Arial" panose="020B0604020202020204" pitchFamily="34" charset="0"/>
                <a:ea typeface="メイリオ" panose="020B0604030504040204" pitchFamily="50" charset="-128"/>
                <a:cs typeface="Arial" panose="020B0604020202020204" pitchFamily="34" charset="0"/>
              </a:rPr>
              <a:t>0</a:t>
            </a:r>
            <a:r>
              <a:rPr lang="ja-JP" altLang="ja-JP" kern="100" dirty="0">
                <a:effectLst/>
                <a:latin typeface="Arial" panose="020B0604020202020204" pitchFamily="34" charset="0"/>
                <a:ea typeface="メイリオ" panose="020B0604030504040204" pitchFamily="50" charset="-128"/>
                <a:cs typeface="Arial" panose="020B0604020202020204" pitchFamily="34" charset="0"/>
              </a:rPr>
              <a:t>件</a:t>
            </a:r>
            <a:endParaRPr lang="en-US" altLang="ja-JP" kern="100" dirty="0">
              <a:effectLst/>
              <a:latin typeface="Arial" panose="020B0604020202020204" pitchFamily="34" charset="0"/>
              <a:ea typeface="メイリオ" panose="020B0604030504040204" pitchFamily="50" charset="-128"/>
              <a:cs typeface="Arial" panose="020B0604020202020204" pitchFamily="34" charset="0"/>
            </a:endParaRPr>
          </a:p>
          <a:p>
            <a:r>
              <a:rPr lang="ja-JP" altLang="ja-JP" kern="100" dirty="0">
                <a:effectLst/>
                <a:latin typeface="Arial" panose="020B0604020202020204" pitchFamily="34" charset="0"/>
                <a:ea typeface="メイリオ" panose="020B0604030504040204" pitchFamily="50" charset="-128"/>
                <a:cs typeface="Arial" panose="020B0604020202020204" pitchFamily="34" charset="0"/>
              </a:rPr>
              <a:t>【助言】</a:t>
            </a:r>
            <a:r>
              <a:rPr lang="ja-JP" altLang="en-US" kern="100" dirty="0">
                <a:effectLst/>
                <a:latin typeface="Arial" panose="020B0604020202020204" pitchFamily="34" charset="0"/>
                <a:ea typeface="メイリオ" panose="020B0604030504040204" pitchFamily="50" charset="-128"/>
                <a:cs typeface="Arial" panose="020B0604020202020204" pitchFamily="34" charset="0"/>
              </a:rPr>
              <a:t>：</a:t>
            </a:r>
            <a:r>
              <a:rPr lang="en-US" altLang="ja-JP" kern="100" dirty="0">
                <a:effectLst/>
                <a:latin typeface="Arial" panose="020B0604020202020204" pitchFamily="34" charset="0"/>
                <a:ea typeface="メイリオ" panose="020B0604030504040204" pitchFamily="50" charset="-128"/>
                <a:cs typeface="Arial" panose="020B0604020202020204" pitchFamily="34" charset="0"/>
              </a:rPr>
              <a:t>5</a:t>
            </a:r>
            <a:r>
              <a:rPr lang="ja-JP" altLang="ja-JP" kern="100" dirty="0">
                <a:effectLst/>
                <a:latin typeface="Arial" panose="020B0604020202020204" pitchFamily="34" charset="0"/>
                <a:ea typeface="メイリオ" panose="020B0604030504040204" pitchFamily="50" charset="-128"/>
                <a:cs typeface="Arial" panose="020B0604020202020204" pitchFamily="34" charset="0"/>
              </a:rPr>
              <a:t>件</a:t>
            </a:r>
          </a:p>
        </p:txBody>
      </p:sp>
      <p:sp>
        <p:nvSpPr>
          <p:cNvPr id="9" name="テキスト ボックス 8">
            <a:extLst>
              <a:ext uri="{FF2B5EF4-FFF2-40B4-BE49-F238E27FC236}">
                <a16:creationId xmlns:a16="http://schemas.microsoft.com/office/drawing/2014/main" id="{C1642C39-549F-4AFC-47FC-E458D11C3513}"/>
              </a:ext>
            </a:extLst>
          </p:cNvPr>
          <p:cNvSpPr txBox="1"/>
          <p:nvPr/>
        </p:nvSpPr>
        <p:spPr>
          <a:xfrm>
            <a:off x="701463" y="1980122"/>
            <a:ext cx="5724644" cy="1315745"/>
          </a:xfrm>
          <a:prstGeom prst="rect">
            <a:avLst/>
          </a:prstGeom>
          <a:noFill/>
        </p:spPr>
        <p:txBody>
          <a:bodyPr wrap="none" rtlCol="0">
            <a:spAutoFit/>
          </a:bodyPr>
          <a:lstStyle/>
          <a:p>
            <a:pPr>
              <a:lnSpc>
                <a:spcPts val="2400"/>
              </a:lnSpc>
            </a:pPr>
            <a:r>
              <a:rPr lang="ja-JP" altLang="en-US" kern="100" dirty="0">
                <a:latin typeface="Arial" panose="020B0604020202020204" pitchFamily="34" charset="0"/>
                <a:ea typeface="メイリオ" panose="020B0604030504040204" pitchFamily="50" charset="-128"/>
                <a:cs typeface="Arial" panose="020B0604020202020204" pitchFamily="34" charset="0"/>
              </a:rPr>
              <a:t>主な検査内容</a:t>
            </a:r>
            <a:endParaRPr lang="en-US" altLang="ja-JP" kern="100" dirty="0">
              <a:latin typeface="Arial" panose="020B0604020202020204" pitchFamily="34" charset="0"/>
              <a:ea typeface="メイリオ" panose="020B0604030504040204" pitchFamily="50" charset="-128"/>
              <a:cs typeface="Arial" panose="020B0604020202020204" pitchFamily="34" charset="0"/>
            </a:endParaRPr>
          </a:p>
          <a:p>
            <a:pPr>
              <a:lnSpc>
                <a:spcPts val="2400"/>
              </a:lnSpc>
            </a:pPr>
            <a:r>
              <a:rPr lang="ja-JP" altLang="en-US" kern="100" dirty="0">
                <a:effectLst/>
                <a:latin typeface="Arial" panose="020B0604020202020204" pitchFamily="34" charset="0"/>
                <a:ea typeface="メイリオ" panose="020B0604030504040204" pitchFamily="50" charset="-128"/>
                <a:cs typeface="Arial" panose="020B0604020202020204" pitchFamily="34" charset="0"/>
              </a:rPr>
              <a:t>・使用記録や健康診断等の帳簿類の検査</a:t>
            </a:r>
            <a:endParaRPr lang="en-US" altLang="ja-JP" kern="100" dirty="0">
              <a:effectLst/>
              <a:latin typeface="Arial" panose="020B0604020202020204" pitchFamily="34" charset="0"/>
              <a:ea typeface="メイリオ" panose="020B0604030504040204" pitchFamily="50" charset="-128"/>
              <a:cs typeface="Arial" panose="020B0604020202020204" pitchFamily="34" charset="0"/>
            </a:endParaRPr>
          </a:p>
          <a:p>
            <a:pPr>
              <a:lnSpc>
                <a:spcPts val="2400"/>
              </a:lnSpc>
            </a:pPr>
            <a:r>
              <a:rPr lang="ja-JP" altLang="en-US" kern="100" dirty="0">
                <a:latin typeface="Arial" panose="020B0604020202020204" pitchFamily="34" charset="0"/>
                <a:ea typeface="メイリオ" panose="020B0604030504040204" pitchFamily="50" charset="-128"/>
                <a:cs typeface="Arial" panose="020B0604020202020204" pitchFamily="34" charset="0"/>
              </a:rPr>
              <a:t>・実験室や貯蔵室、廃棄物保管庫の使用状況等の検査</a:t>
            </a:r>
            <a:endParaRPr lang="en-US" altLang="ja-JP" kern="100" dirty="0">
              <a:latin typeface="Arial" panose="020B0604020202020204" pitchFamily="34" charset="0"/>
              <a:ea typeface="メイリオ" panose="020B0604030504040204" pitchFamily="50" charset="-128"/>
              <a:cs typeface="Arial" panose="020B0604020202020204" pitchFamily="34" charset="0"/>
            </a:endParaRPr>
          </a:p>
          <a:p>
            <a:pPr>
              <a:lnSpc>
                <a:spcPts val="2400"/>
              </a:lnSpc>
            </a:pPr>
            <a:r>
              <a:rPr lang="ja-JP" altLang="en-US" kern="100" dirty="0">
                <a:effectLst/>
                <a:latin typeface="Arial" panose="020B0604020202020204" pitchFamily="34" charset="0"/>
                <a:ea typeface="メイリオ" panose="020B0604030504040204" pitchFamily="50" charset="-128"/>
                <a:cs typeface="Arial" panose="020B0604020202020204" pitchFamily="34" charset="0"/>
              </a:rPr>
              <a:t>・排水設備等の目視・図面による検査</a:t>
            </a:r>
            <a:endParaRPr lang="ja-JP" altLang="ja-JP" kern="100" dirty="0">
              <a:effectLst/>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94761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iterate type="lt">
                                    <p:tmAbs val="300"/>
                                  </p:iterate>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5"/>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a:extLst>
              <a:ext uri="{FF2B5EF4-FFF2-40B4-BE49-F238E27FC236}">
                <a16:creationId xmlns:a16="http://schemas.microsoft.com/office/drawing/2014/main" id="{E5187A32-1B29-A1A4-FACF-03F3321AC723}"/>
              </a:ext>
            </a:extLst>
          </p:cNvPr>
          <p:cNvSpPr txBox="1"/>
          <p:nvPr/>
        </p:nvSpPr>
        <p:spPr>
          <a:xfrm>
            <a:off x="84841" y="5232166"/>
            <a:ext cx="8974317" cy="1513235"/>
          </a:xfrm>
          <a:prstGeom prst="rect">
            <a:avLst/>
          </a:prstGeom>
          <a:noFill/>
        </p:spPr>
        <p:txBody>
          <a:bodyPr wrap="square" rtlCol="0">
            <a:spAutoFit/>
          </a:bodyPr>
          <a:lstStyle/>
          <a:p>
            <a:pPr>
              <a:spcBef>
                <a:spcPts val="200"/>
              </a:spcBef>
            </a:pPr>
            <a:r>
              <a:rPr lang="ja-JP" altLang="en-US" sz="1400" dirty="0">
                <a:latin typeface="Arial" panose="020B0604020202020204" pitchFamily="34" charset="0"/>
                <a:ea typeface="メイリオ" panose="020B0604030504040204" pitchFamily="50" charset="-128"/>
                <a:cs typeface="Arial" panose="020B0604020202020204" pitchFamily="34" charset="0"/>
              </a:rPr>
              <a:t>受講に当たって、</a:t>
            </a:r>
            <a:endParaRPr lang="en-US" altLang="ja-JP" sz="1400" dirty="0">
              <a:latin typeface="Arial" panose="020B0604020202020204" pitchFamily="34" charset="0"/>
              <a:ea typeface="メイリオ" panose="020B0604030504040204" pitchFamily="50" charset="-128"/>
              <a:cs typeface="Arial" panose="020B0604020202020204" pitchFamily="34" charset="0"/>
            </a:endParaRPr>
          </a:p>
          <a:p>
            <a:pPr>
              <a:spcBef>
                <a:spcPts val="200"/>
              </a:spcBef>
            </a:pPr>
            <a:r>
              <a:rPr lang="ja-JP" altLang="en-US" sz="1400" dirty="0">
                <a:latin typeface="Arial" panose="020B0604020202020204" pitchFamily="34" charset="0"/>
                <a:ea typeface="メイリオ" panose="020B0604030504040204" pitchFamily="50" charset="-128"/>
                <a:cs typeface="Arial" panose="020B0604020202020204" pitchFamily="34" charset="0"/>
              </a:rPr>
              <a:t>①「</a:t>
            </a:r>
            <a:r>
              <a:rPr lang="en-US" altLang="ja-JP" sz="1400" dirty="0">
                <a:latin typeface="Arial" panose="020B0604020202020204" pitchFamily="34" charset="0"/>
                <a:ea typeface="メイリオ" panose="020B0604030504040204" pitchFamily="50" charset="-128"/>
                <a:cs typeface="Arial" panose="020B0604020202020204" pitchFamily="34" charset="0"/>
              </a:rPr>
              <a:t>2025</a:t>
            </a:r>
            <a:r>
              <a:rPr lang="ja-JP" altLang="en-US" sz="1400" dirty="0">
                <a:latin typeface="Arial" panose="020B0604020202020204" pitchFamily="34" charset="0"/>
                <a:ea typeface="メイリオ" panose="020B0604030504040204" pitchFamily="50" charset="-128"/>
                <a:cs typeface="Arial" panose="020B0604020202020204" pitchFamily="34" charset="0"/>
              </a:rPr>
              <a:t>年度放射線業務従事者登録更新教育訓練 受講確認書」をお手元にご用意ください。</a:t>
            </a:r>
            <a:endParaRPr lang="en-US" altLang="ja-JP" sz="1400" dirty="0">
              <a:latin typeface="Arial" panose="020B0604020202020204" pitchFamily="34" charset="0"/>
              <a:ea typeface="メイリオ" panose="020B0604030504040204" pitchFamily="50" charset="-128"/>
              <a:cs typeface="Arial" panose="020B0604020202020204" pitchFamily="34" charset="0"/>
            </a:endParaRPr>
          </a:p>
          <a:p>
            <a:pPr>
              <a:spcBef>
                <a:spcPts val="200"/>
              </a:spcBef>
            </a:pPr>
            <a:r>
              <a:rPr lang="ja-JP" altLang="en-US" sz="1400" dirty="0">
                <a:latin typeface="Arial" panose="020B0604020202020204" pitchFamily="34" charset="0"/>
                <a:ea typeface="メイリオ" panose="020B0604030504040204" pitchFamily="50" charset="-128"/>
                <a:cs typeface="Arial" panose="020B0604020202020204" pitchFamily="34" charset="0"/>
              </a:rPr>
              <a:t>②教育訓練の最後に</a:t>
            </a:r>
            <a:r>
              <a:rPr lang="en-US" altLang="ja-JP" sz="1400" dirty="0">
                <a:latin typeface="Arial" panose="020B0604020202020204" pitchFamily="34" charset="0"/>
                <a:ea typeface="メイリオ" panose="020B0604030504040204" pitchFamily="50" charset="-128"/>
                <a:cs typeface="Arial" panose="020B0604020202020204" pitchFamily="34" charset="0"/>
              </a:rPr>
              <a:t>3</a:t>
            </a:r>
            <a:r>
              <a:rPr lang="ja-JP" altLang="en-US" sz="1400" dirty="0">
                <a:latin typeface="Arial" panose="020B0604020202020204" pitchFamily="34" charset="0"/>
                <a:ea typeface="メイリオ" panose="020B0604030504040204" pitchFamily="50" charset="-128"/>
                <a:cs typeface="Arial" panose="020B0604020202020204" pitchFamily="34" charset="0"/>
              </a:rPr>
              <a:t>問○</a:t>
            </a:r>
            <a:r>
              <a:rPr lang="en-US" altLang="ja-JP" sz="1400" dirty="0">
                <a:latin typeface="Arial" panose="020B0604020202020204" pitchFamily="34" charset="0"/>
                <a:ea typeface="メイリオ" panose="020B0604030504040204" pitchFamily="50" charset="-128"/>
                <a:cs typeface="Arial" panose="020B0604020202020204" pitchFamily="34" charset="0"/>
              </a:rPr>
              <a:t>×</a:t>
            </a:r>
            <a:r>
              <a:rPr lang="ja-JP" altLang="en-US" sz="1400" dirty="0">
                <a:latin typeface="Arial" panose="020B0604020202020204" pitchFamily="34" charset="0"/>
                <a:ea typeface="メイリオ" panose="020B0604030504040204" pitchFamily="50" charset="-128"/>
                <a:cs typeface="Arial" panose="020B0604020202020204" pitchFamily="34" charset="0"/>
              </a:rPr>
              <a:t>問題を出題しますので、受講確認書に回答してください。</a:t>
            </a:r>
            <a:endParaRPr lang="en-US" altLang="ja-JP" sz="1400" dirty="0">
              <a:latin typeface="Arial" panose="020B0604020202020204" pitchFamily="34" charset="0"/>
              <a:ea typeface="メイリオ" panose="020B0604030504040204" pitchFamily="50" charset="-128"/>
              <a:cs typeface="Arial" panose="020B0604020202020204" pitchFamily="34" charset="0"/>
            </a:endParaRPr>
          </a:p>
          <a:p>
            <a:pPr>
              <a:spcBef>
                <a:spcPts val="200"/>
              </a:spcBef>
            </a:pPr>
            <a:r>
              <a:rPr lang="ja-JP" altLang="en-US" sz="1400" dirty="0">
                <a:latin typeface="Arial" panose="020B0604020202020204" pitchFamily="34" charset="0"/>
                <a:ea typeface="メイリオ" panose="020B0604030504040204" pitchFamily="50" charset="-128"/>
                <a:cs typeface="Arial" panose="020B0604020202020204" pitchFamily="34" charset="0"/>
              </a:rPr>
              <a:t>③受講日、所属、名前を記入の上、捺印をし紙媒体での提出をお願いします。</a:t>
            </a:r>
            <a:endParaRPr lang="en-US" altLang="ja-JP" sz="1400" dirty="0">
              <a:latin typeface="Arial" panose="020B0604020202020204" pitchFamily="34" charset="0"/>
              <a:ea typeface="メイリオ" panose="020B0604030504040204" pitchFamily="50" charset="-128"/>
              <a:cs typeface="Arial" panose="020B0604020202020204" pitchFamily="34" charset="0"/>
            </a:endParaRPr>
          </a:p>
          <a:p>
            <a:pPr>
              <a:spcBef>
                <a:spcPts val="200"/>
              </a:spcBef>
            </a:pPr>
            <a:r>
              <a:rPr lang="ja-JP" altLang="en-US" sz="1400" b="1" dirty="0">
                <a:solidFill>
                  <a:srgbClr val="FF4600"/>
                </a:solidFill>
                <a:latin typeface="Arial" panose="020B0604020202020204" pitchFamily="34" charset="0"/>
                <a:ea typeface="メイリオ" panose="020B0604030504040204" pitchFamily="50" charset="-128"/>
                <a:cs typeface="Arial" panose="020B0604020202020204" pitchFamily="34" charset="0"/>
              </a:rPr>
              <a:t>④</a:t>
            </a:r>
            <a:r>
              <a:rPr lang="en-US" altLang="ja-JP" sz="1400" b="1" dirty="0">
                <a:solidFill>
                  <a:srgbClr val="FF4600"/>
                </a:solidFill>
                <a:latin typeface="Arial" panose="020B0604020202020204" pitchFamily="34" charset="0"/>
                <a:ea typeface="メイリオ" panose="020B0604030504040204" pitchFamily="50" charset="-128"/>
                <a:cs typeface="Arial" panose="020B0604020202020204" pitchFamily="34" charset="0"/>
              </a:rPr>
              <a:t>10</a:t>
            </a:r>
            <a:r>
              <a:rPr lang="ja-JP" altLang="en-US" sz="1400" b="1" dirty="0">
                <a:solidFill>
                  <a:srgbClr val="FF4600"/>
                </a:solidFill>
                <a:latin typeface="Arial" panose="020B0604020202020204" pitchFamily="34" charset="0"/>
                <a:ea typeface="メイリオ" panose="020B0604030504040204" pitchFamily="50" charset="-128"/>
                <a:cs typeface="Arial" panose="020B0604020202020204" pitchFamily="34" charset="0"/>
              </a:rPr>
              <a:t>月</a:t>
            </a:r>
            <a:r>
              <a:rPr lang="en-US" altLang="ja-JP" sz="1400" b="1" dirty="0">
                <a:solidFill>
                  <a:srgbClr val="FF4600"/>
                </a:solidFill>
                <a:latin typeface="Arial" panose="020B0604020202020204" pitchFamily="34" charset="0"/>
                <a:ea typeface="メイリオ" panose="020B0604030504040204" pitchFamily="50" charset="-128"/>
                <a:cs typeface="Arial" panose="020B0604020202020204" pitchFamily="34" charset="0"/>
              </a:rPr>
              <a:t>31</a:t>
            </a:r>
            <a:r>
              <a:rPr lang="ja-JP" altLang="en-US" sz="1400" b="1" dirty="0">
                <a:solidFill>
                  <a:srgbClr val="FF4600"/>
                </a:solidFill>
                <a:latin typeface="Arial" panose="020B0604020202020204" pitchFamily="34" charset="0"/>
                <a:ea typeface="メイリオ" panose="020B0604030504040204" pitchFamily="50" charset="-128"/>
                <a:cs typeface="Arial" panose="020B0604020202020204" pitchFamily="34" charset="0"/>
              </a:rPr>
              <a:t>日（金）までに受講確認書の提出</a:t>
            </a:r>
            <a:r>
              <a:rPr lang="ja-JP" altLang="en-US" sz="1400" dirty="0">
                <a:latin typeface="Arial" panose="020B0604020202020204" pitchFamily="34" charset="0"/>
                <a:ea typeface="メイリオ" panose="020B0604030504040204" pitchFamily="50" charset="-128"/>
                <a:cs typeface="Arial" panose="020B0604020202020204" pitchFamily="34" charset="0"/>
              </a:rPr>
              <a:t>をお願いします。</a:t>
            </a:r>
            <a:endParaRPr lang="en-US" altLang="ja-JP" sz="1400" dirty="0">
              <a:latin typeface="Arial" panose="020B0604020202020204" pitchFamily="34" charset="0"/>
              <a:ea typeface="メイリオ" panose="020B0604030504040204" pitchFamily="50" charset="-128"/>
              <a:cs typeface="Arial" panose="020B0604020202020204" pitchFamily="34" charset="0"/>
            </a:endParaRPr>
          </a:p>
          <a:p>
            <a:pPr>
              <a:spcBef>
                <a:spcPts val="200"/>
              </a:spcBef>
            </a:pPr>
            <a:r>
              <a:rPr lang="ja-JP" altLang="en-US" sz="1400" dirty="0">
                <a:latin typeface="Arial" panose="020B0604020202020204" pitchFamily="34" charset="0"/>
                <a:ea typeface="メイリオ" panose="020B0604030504040204" pitchFamily="50" charset="-128"/>
                <a:cs typeface="Arial" panose="020B0604020202020204" pitchFamily="34" charset="0"/>
              </a:rPr>
              <a:t>提出は生体情報・</a:t>
            </a:r>
            <a:r>
              <a:rPr lang="en-US" altLang="ja-JP" sz="1400" dirty="0">
                <a:latin typeface="Arial" panose="020B0604020202020204" pitchFamily="34" charset="0"/>
                <a:ea typeface="メイリオ" panose="020B0604030504040204" pitchFamily="50" charset="-128"/>
                <a:cs typeface="Arial" panose="020B0604020202020204" pitchFamily="34" charset="0"/>
              </a:rPr>
              <a:t>RI</a:t>
            </a:r>
            <a:r>
              <a:rPr lang="ja-JP" altLang="en-US" sz="1400" dirty="0">
                <a:latin typeface="Arial" panose="020B0604020202020204" pitchFamily="34" charset="0"/>
                <a:ea typeface="メイリオ" panose="020B0604030504040204" pitchFamily="50" charset="-128"/>
                <a:cs typeface="Arial" panose="020B0604020202020204" pitchFamily="34" charset="0"/>
              </a:rPr>
              <a:t>実験部門のメールボックス、または、</a:t>
            </a:r>
            <a:r>
              <a:rPr lang="en-US" altLang="ja-JP" sz="1400" dirty="0">
                <a:latin typeface="Arial" panose="020B0604020202020204" pitchFamily="34" charset="0"/>
                <a:ea typeface="メイリオ" panose="020B0604030504040204" pitchFamily="50" charset="-128"/>
                <a:cs typeface="Arial" panose="020B0604020202020204" pitchFamily="34" charset="0"/>
              </a:rPr>
              <a:t>RI</a:t>
            </a:r>
            <a:r>
              <a:rPr lang="ja-JP" altLang="en-US" sz="1400" dirty="0">
                <a:latin typeface="Arial" panose="020B0604020202020204" pitchFamily="34" charset="0"/>
                <a:ea typeface="メイリオ" panose="020B0604030504040204" pitchFamily="50" charset="-128"/>
                <a:cs typeface="Arial" panose="020B0604020202020204" pitchFamily="34" charset="0"/>
              </a:rPr>
              <a:t>管理室までお願いします。</a:t>
            </a:r>
            <a:endParaRPr lang="en-US" altLang="ja-JP" sz="1400" dirty="0">
              <a:latin typeface="Arial" panose="020B0604020202020204" pitchFamily="34" charset="0"/>
              <a:ea typeface="メイリオ" panose="020B0604030504040204" pitchFamily="50" charset="-128"/>
              <a:cs typeface="Arial" panose="020B0604020202020204" pitchFamily="34" charset="0"/>
            </a:endParaRPr>
          </a:p>
        </p:txBody>
      </p:sp>
      <p:sp>
        <p:nvSpPr>
          <p:cNvPr id="4" name="テキスト ボックス 3">
            <a:extLst>
              <a:ext uri="{FF2B5EF4-FFF2-40B4-BE49-F238E27FC236}">
                <a16:creationId xmlns:a16="http://schemas.microsoft.com/office/drawing/2014/main" id="{7F70BCC9-E057-D4CC-0C19-DCF6608110F4}"/>
              </a:ext>
            </a:extLst>
          </p:cNvPr>
          <p:cNvSpPr txBox="1"/>
          <p:nvPr/>
        </p:nvSpPr>
        <p:spPr>
          <a:xfrm>
            <a:off x="113121" y="169682"/>
            <a:ext cx="4493538" cy="461665"/>
          </a:xfrm>
          <a:prstGeom prst="rect">
            <a:avLst/>
          </a:prstGeom>
          <a:noFill/>
        </p:spPr>
        <p:txBody>
          <a:bodyPr wrap="none" rtlCol="0">
            <a:spAutoFit/>
          </a:bodyPr>
          <a:lstStyle/>
          <a:p>
            <a:r>
              <a:rPr lang="ja-JP" altLang="en-US" sz="2400" u="sng" dirty="0">
                <a:latin typeface="Arial" panose="020B0604020202020204" pitchFamily="34" charset="0"/>
                <a:ea typeface="メイリオ" panose="020B0604030504040204" pitchFamily="50" charset="-128"/>
                <a:cs typeface="Arial" panose="020B0604020202020204" pitchFamily="34" charset="0"/>
              </a:rPr>
              <a:t>教育訓練の受講確認書について</a:t>
            </a:r>
          </a:p>
        </p:txBody>
      </p:sp>
      <p:sp>
        <p:nvSpPr>
          <p:cNvPr id="6" name="テキスト ボックス 5">
            <a:extLst>
              <a:ext uri="{FF2B5EF4-FFF2-40B4-BE49-F238E27FC236}">
                <a16:creationId xmlns:a16="http://schemas.microsoft.com/office/drawing/2014/main" id="{25E21EB8-3210-8F1A-1B04-DB11B7F4650E}"/>
              </a:ext>
            </a:extLst>
          </p:cNvPr>
          <p:cNvSpPr txBox="1"/>
          <p:nvPr/>
        </p:nvSpPr>
        <p:spPr>
          <a:xfrm>
            <a:off x="237239" y="904973"/>
            <a:ext cx="6763390" cy="646331"/>
          </a:xfrm>
          <a:prstGeom prst="rect">
            <a:avLst/>
          </a:prstGeom>
          <a:noFill/>
        </p:spPr>
        <p:txBody>
          <a:bodyPr wrap="none" rtlCol="0">
            <a:spAutoFit/>
          </a:bodyPr>
          <a:lstStyle/>
          <a:p>
            <a:r>
              <a:rPr lang="ja-JP" altLang="en-US" dirty="0">
                <a:latin typeface="Arial" panose="020B0604020202020204" pitchFamily="34" charset="0"/>
                <a:ea typeface="メイリオ" panose="020B0604030504040204" pitchFamily="50" charset="-128"/>
                <a:cs typeface="Arial" panose="020B0604020202020204" pitchFamily="34" charset="0"/>
              </a:rPr>
              <a:t>①「</a:t>
            </a:r>
            <a:r>
              <a:rPr lang="en-US" altLang="ja-JP" dirty="0">
                <a:latin typeface="Arial" panose="020B0604020202020204" pitchFamily="34" charset="0"/>
                <a:ea typeface="メイリオ" panose="020B0604030504040204" pitchFamily="50" charset="-128"/>
                <a:cs typeface="Arial" panose="020B0604020202020204" pitchFamily="34" charset="0"/>
              </a:rPr>
              <a:t>2025</a:t>
            </a:r>
            <a:r>
              <a:rPr lang="ja-JP" altLang="en-US" dirty="0">
                <a:latin typeface="Arial" panose="020B0604020202020204" pitchFamily="34" charset="0"/>
                <a:ea typeface="メイリオ" panose="020B0604030504040204" pitchFamily="50" charset="-128"/>
                <a:cs typeface="Arial" panose="020B0604020202020204" pitchFamily="34" charset="0"/>
              </a:rPr>
              <a:t>年度放射線業務従事者登録更新教育訓練 受講確認書」</a:t>
            </a:r>
            <a:endParaRPr lang="en-US" altLang="ja-JP" dirty="0">
              <a:latin typeface="Arial" panose="020B0604020202020204" pitchFamily="34" charset="0"/>
              <a:ea typeface="メイリオ" panose="020B0604030504040204" pitchFamily="50" charset="-128"/>
              <a:cs typeface="Arial" panose="020B0604020202020204" pitchFamily="34" charset="0"/>
            </a:endParaRPr>
          </a:p>
          <a:p>
            <a:r>
              <a:rPr lang="ja-JP" altLang="en-US" dirty="0">
                <a:latin typeface="Arial" panose="020B0604020202020204" pitchFamily="34" charset="0"/>
                <a:ea typeface="メイリオ" panose="020B0604030504040204" pitchFamily="50" charset="-128"/>
                <a:cs typeface="Arial" panose="020B0604020202020204" pitchFamily="34" charset="0"/>
              </a:rPr>
              <a:t>      をお手元にご用意ください。</a:t>
            </a:r>
            <a:endParaRPr lang="en-US" altLang="ja-JP" dirty="0">
              <a:latin typeface="Arial" panose="020B0604020202020204" pitchFamily="34" charset="0"/>
              <a:ea typeface="メイリオ" panose="020B0604030504040204" pitchFamily="50" charset="-128"/>
              <a:cs typeface="Arial" panose="020B0604020202020204" pitchFamily="34" charset="0"/>
            </a:endParaRPr>
          </a:p>
        </p:txBody>
      </p:sp>
      <p:sp>
        <p:nvSpPr>
          <p:cNvPr id="7" name="テキスト ボックス 6">
            <a:extLst>
              <a:ext uri="{FF2B5EF4-FFF2-40B4-BE49-F238E27FC236}">
                <a16:creationId xmlns:a16="http://schemas.microsoft.com/office/drawing/2014/main" id="{3013E338-46F3-373A-6597-7B5C3F571AE3}"/>
              </a:ext>
            </a:extLst>
          </p:cNvPr>
          <p:cNvSpPr txBox="1"/>
          <p:nvPr/>
        </p:nvSpPr>
        <p:spPr>
          <a:xfrm>
            <a:off x="237239" y="1849225"/>
            <a:ext cx="5577168" cy="646331"/>
          </a:xfrm>
          <a:prstGeom prst="rect">
            <a:avLst/>
          </a:prstGeom>
          <a:noFill/>
        </p:spPr>
        <p:txBody>
          <a:bodyPr wrap="none" rtlCol="0">
            <a:spAutoFit/>
          </a:bodyPr>
          <a:lstStyle/>
          <a:p>
            <a:r>
              <a:rPr lang="ja-JP" altLang="en-US" dirty="0">
                <a:latin typeface="Arial" panose="020B0604020202020204" pitchFamily="34" charset="0"/>
                <a:ea typeface="メイリオ" panose="020B0604030504040204" pitchFamily="50" charset="-128"/>
                <a:cs typeface="Arial" panose="020B0604020202020204" pitchFamily="34" charset="0"/>
              </a:rPr>
              <a:t>②教育訓練の最後に</a:t>
            </a:r>
            <a:r>
              <a:rPr lang="en-US" altLang="ja-JP" dirty="0">
                <a:latin typeface="Arial" panose="020B0604020202020204" pitchFamily="34" charset="0"/>
                <a:ea typeface="メイリオ" panose="020B0604030504040204" pitchFamily="50" charset="-128"/>
                <a:cs typeface="Arial" panose="020B0604020202020204" pitchFamily="34" charset="0"/>
              </a:rPr>
              <a:t>3</a:t>
            </a:r>
            <a:r>
              <a:rPr lang="ja-JP" altLang="en-US" dirty="0">
                <a:latin typeface="Arial" panose="020B0604020202020204" pitchFamily="34" charset="0"/>
                <a:ea typeface="メイリオ" panose="020B0604030504040204" pitchFamily="50" charset="-128"/>
                <a:cs typeface="Arial" panose="020B0604020202020204" pitchFamily="34" charset="0"/>
              </a:rPr>
              <a:t>問○</a:t>
            </a:r>
            <a:r>
              <a:rPr lang="en-US" altLang="ja-JP" dirty="0">
                <a:latin typeface="Arial" panose="020B0604020202020204" pitchFamily="34" charset="0"/>
                <a:ea typeface="メイリオ" panose="020B0604030504040204" pitchFamily="50" charset="-128"/>
                <a:cs typeface="Arial" panose="020B0604020202020204" pitchFamily="34" charset="0"/>
              </a:rPr>
              <a:t>×</a:t>
            </a:r>
            <a:r>
              <a:rPr lang="ja-JP" altLang="en-US" dirty="0">
                <a:latin typeface="Arial" panose="020B0604020202020204" pitchFamily="34" charset="0"/>
                <a:ea typeface="メイリオ" panose="020B0604030504040204" pitchFamily="50" charset="-128"/>
                <a:cs typeface="Arial" panose="020B0604020202020204" pitchFamily="34" charset="0"/>
              </a:rPr>
              <a:t>問題を出題しますので、</a:t>
            </a:r>
            <a:endParaRPr lang="en-US" altLang="ja-JP" dirty="0">
              <a:latin typeface="Arial" panose="020B0604020202020204" pitchFamily="34" charset="0"/>
              <a:ea typeface="メイリオ" panose="020B0604030504040204" pitchFamily="50" charset="-128"/>
              <a:cs typeface="Arial" panose="020B0604020202020204" pitchFamily="34" charset="0"/>
            </a:endParaRPr>
          </a:p>
          <a:p>
            <a:r>
              <a:rPr lang="ja-JP" altLang="en-US" dirty="0">
                <a:latin typeface="Arial" panose="020B0604020202020204" pitchFamily="34" charset="0"/>
                <a:ea typeface="メイリオ" panose="020B0604030504040204" pitchFamily="50" charset="-128"/>
                <a:cs typeface="Arial" panose="020B0604020202020204" pitchFamily="34" charset="0"/>
              </a:rPr>
              <a:t>　 受講確認書に回答してください。</a:t>
            </a:r>
            <a:endParaRPr lang="en-US" altLang="ja-JP" dirty="0">
              <a:latin typeface="Arial" panose="020B0604020202020204" pitchFamily="34" charset="0"/>
              <a:ea typeface="メイリオ" panose="020B0604030504040204" pitchFamily="50" charset="-128"/>
              <a:cs typeface="Arial" panose="020B0604020202020204" pitchFamily="34" charset="0"/>
            </a:endParaRPr>
          </a:p>
        </p:txBody>
      </p:sp>
      <p:sp>
        <p:nvSpPr>
          <p:cNvPr id="8" name="テキスト ボックス 7">
            <a:extLst>
              <a:ext uri="{FF2B5EF4-FFF2-40B4-BE49-F238E27FC236}">
                <a16:creationId xmlns:a16="http://schemas.microsoft.com/office/drawing/2014/main" id="{8D3E7A1A-44E1-039E-C2B4-285DAADDA183}"/>
              </a:ext>
            </a:extLst>
          </p:cNvPr>
          <p:cNvSpPr txBox="1"/>
          <p:nvPr/>
        </p:nvSpPr>
        <p:spPr>
          <a:xfrm>
            <a:off x="237239" y="2837468"/>
            <a:ext cx="8263801" cy="369332"/>
          </a:xfrm>
          <a:prstGeom prst="rect">
            <a:avLst/>
          </a:prstGeom>
          <a:noFill/>
        </p:spPr>
        <p:txBody>
          <a:bodyPr wrap="none" rtlCol="0">
            <a:spAutoFit/>
          </a:bodyPr>
          <a:lstStyle/>
          <a:p>
            <a:r>
              <a:rPr lang="ja-JP" altLang="en-US" dirty="0">
                <a:latin typeface="Arial" panose="020B0604020202020204" pitchFamily="34" charset="0"/>
                <a:ea typeface="メイリオ" panose="020B0604030504040204" pitchFamily="50" charset="-128"/>
                <a:cs typeface="Arial" panose="020B0604020202020204" pitchFamily="34" charset="0"/>
              </a:rPr>
              <a:t>③受講日、所属、名前を記入の上、捺印をし紙媒体での提出をお願いします。</a:t>
            </a:r>
            <a:endParaRPr lang="en-US" altLang="ja-JP" dirty="0">
              <a:latin typeface="Arial" panose="020B0604020202020204" pitchFamily="34" charset="0"/>
              <a:ea typeface="メイリオ" panose="020B0604030504040204" pitchFamily="50" charset="-128"/>
              <a:cs typeface="Arial" panose="020B0604020202020204" pitchFamily="34" charset="0"/>
            </a:endParaRPr>
          </a:p>
        </p:txBody>
      </p:sp>
      <p:sp>
        <p:nvSpPr>
          <p:cNvPr id="9" name="テキスト ボックス 8">
            <a:extLst>
              <a:ext uri="{FF2B5EF4-FFF2-40B4-BE49-F238E27FC236}">
                <a16:creationId xmlns:a16="http://schemas.microsoft.com/office/drawing/2014/main" id="{63F8E6F1-3762-6CCD-94C1-A5E7C2CC0ABE}"/>
              </a:ext>
            </a:extLst>
          </p:cNvPr>
          <p:cNvSpPr txBox="1"/>
          <p:nvPr/>
        </p:nvSpPr>
        <p:spPr>
          <a:xfrm>
            <a:off x="350361" y="4298624"/>
            <a:ext cx="7340471" cy="369332"/>
          </a:xfrm>
          <a:prstGeom prst="rect">
            <a:avLst/>
          </a:prstGeom>
          <a:noFill/>
        </p:spPr>
        <p:txBody>
          <a:bodyPr wrap="none" rtlCol="0">
            <a:spAutoFit/>
          </a:bodyPr>
          <a:lstStyle/>
          <a:p>
            <a:r>
              <a:rPr lang="ja-JP" altLang="en-US" dirty="0">
                <a:solidFill>
                  <a:srgbClr val="0070C0"/>
                </a:solidFill>
                <a:latin typeface="Arial" panose="020B0604020202020204" pitchFamily="34" charset="0"/>
                <a:ea typeface="メイリオ" panose="020B0604030504040204" pitchFamily="50" charset="-128"/>
                <a:cs typeface="Arial" panose="020B0604020202020204" pitchFamily="34" charset="0"/>
              </a:rPr>
              <a:t>提出先：生体情報・</a:t>
            </a:r>
            <a:r>
              <a:rPr lang="en-US" altLang="ja-JP" dirty="0">
                <a:solidFill>
                  <a:srgbClr val="0070C0"/>
                </a:solidFill>
                <a:latin typeface="Arial" panose="020B0604020202020204" pitchFamily="34" charset="0"/>
                <a:ea typeface="メイリオ" panose="020B0604030504040204" pitchFamily="50" charset="-128"/>
                <a:cs typeface="Arial" panose="020B0604020202020204" pitchFamily="34" charset="0"/>
              </a:rPr>
              <a:t>RI</a:t>
            </a:r>
            <a:r>
              <a:rPr lang="ja-JP" altLang="en-US" dirty="0">
                <a:solidFill>
                  <a:srgbClr val="0070C0"/>
                </a:solidFill>
                <a:latin typeface="Arial" panose="020B0604020202020204" pitchFamily="34" charset="0"/>
                <a:ea typeface="メイリオ" panose="020B0604030504040204" pitchFamily="50" charset="-128"/>
                <a:cs typeface="Arial" panose="020B0604020202020204" pitchFamily="34" charset="0"/>
              </a:rPr>
              <a:t>実験部門のメールボックス、または、</a:t>
            </a:r>
            <a:r>
              <a:rPr lang="en-US" altLang="ja-JP" dirty="0">
                <a:solidFill>
                  <a:srgbClr val="0070C0"/>
                </a:solidFill>
                <a:latin typeface="Arial" panose="020B0604020202020204" pitchFamily="34" charset="0"/>
                <a:ea typeface="メイリオ" panose="020B0604030504040204" pitchFamily="50" charset="-128"/>
                <a:cs typeface="Arial" panose="020B0604020202020204" pitchFamily="34" charset="0"/>
              </a:rPr>
              <a:t>RI</a:t>
            </a:r>
            <a:r>
              <a:rPr lang="ja-JP" altLang="en-US" dirty="0">
                <a:solidFill>
                  <a:srgbClr val="0070C0"/>
                </a:solidFill>
                <a:latin typeface="Arial" panose="020B0604020202020204" pitchFamily="34" charset="0"/>
                <a:ea typeface="メイリオ" panose="020B0604030504040204" pitchFamily="50" charset="-128"/>
                <a:cs typeface="Arial" panose="020B0604020202020204" pitchFamily="34" charset="0"/>
              </a:rPr>
              <a:t>管理室</a:t>
            </a:r>
            <a:endParaRPr lang="en-US" altLang="ja-JP" dirty="0">
              <a:solidFill>
                <a:srgbClr val="0070C0"/>
              </a:solidFill>
              <a:latin typeface="Arial" panose="020B0604020202020204" pitchFamily="34" charset="0"/>
              <a:ea typeface="メイリオ" panose="020B0604030504040204" pitchFamily="50" charset="-128"/>
              <a:cs typeface="Arial" panose="020B0604020202020204" pitchFamily="34" charset="0"/>
            </a:endParaRPr>
          </a:p>
        </p:txBody>
      </p:sp>
      <p:sp>
        <p:nvSpPr>
          <p:cNvPr id="10" name="テキスト ボックス 9">
            <a:extLst>
              <a:ext uri="{FF2B5EF4-FFF2-40B4-BE49-F238E27FC236}">
                <a16:creationId xmlns:a16="http://schemas.microsoft.com/office/drawing/2014/main" id="{01853FEB-9665-A264-FB7E-71CBFCE7387D}"/>
              </a:ext>
            </a:extLst>
          </p:cNvPr>
          <p:cNvSpPr txBox="1"/>
          <p:nvPr/>
        </p:nvSpPr>
        <p:spPr>
          <a:xfrm>
            <a:off x="237239" y="3638747"/>
            <a:ext cx="6468437" cy="646331"/>
          </a:xfrm>
          <a:prstGeom prst="rect">
            <a:avLst/>
          </a:prstGeom>
          <a:noFill/>
        </p:spPr>
        <p:txBody>
          <a:bodyPr wrap="none" rtlCol="0">
            <a:spAutoFit/>
          </a:bodyPr>
          <a:lstStyle/>
          <a:p>
            <a:r>
              <a:rPr lang="ja-JP" altLang="en-US" b="1" dirty="0">
                <a:solidFill>
                  <a:srgbClr val="FF4600"/>
                </a:solidFill>
                <a:latin typeface="Arial" panose="020B0604020202020204" pitchFamily="34" charset="0"/>
                <a:ea typeface="メイリオ" panose="020B0604030504040204" pitchFamily="50" charset="-128"/>
                <a:cs typeface="Arial" panose="020B0604020202020204" pitchFamily="34" charset="0"/>
              </a:rPr>
              <a:t>④</a:t>
            </a:r>
            <a:r>
              <a:rPr lang="en-US" altLang="ja-JP" b="1" dirty="0">
                <a:solidFill>
                  <a:srgbClr val="FF4600"/>
                </a:solidFill>
                <a:latin typeface="Arial" panose="020B0604020202020204" pitchFamily="34" charset="0"/>
                <a:ea typeface="メイリオ" panose="020B0604030504040204" pitchFamily="50" charset="-128"/>
                <a:cs typeface="Arial" panose="020B0604020202020204" pitchFamily="34" charset="0"/>
              </a:rPr>
              <a:t>10</a:t>
            </a:r>
            <a:r>
              <a:rPr lang="ja-JP" altLang="en-US" b="1" dirty="0">
                <a:solidFill>
                  <a:srgbClr val="FF4600"/>
                </a:solidFill>
                <a:latin typeface="Arial" panose="020B0604020202020204" pitchFamily="34" charset="0"/>
                <a:ea typeface="メイリオ" panose="020B0604030504040204" pitchFamily="50" charset="-128"/>
                <a:cs typeface="Arial" panose="020B0604020202020204" pitchFamily="34" charset="0"/>
              </a:rPr>
              <a:t>月</a:t>
            </a:r>
            <a:r>
              <a:rPr lang="en-US" altLang="ja-JP" b="1" dirty="0">
                <a:solidFill>
                  <a:srgbClr val="FF4600"/>
                </a:solidFill>
                <a:latin typeface="Arial" panose="020B0604020202020204" pitchFamily="34" charset="0"/>
                <a:ea typeface="メイリオ" panose="020B0604030504040204" pitchFamily="50" charset="-128"/>
                <a:cs typeface="Arial" panose="020B0604020202020204" pitchFamily="34" charset="0"/>
              </a:rPr>
              <a:t>31</a:t>
            </a:r>
            <a:r>
              <a:rPr lang="ja-JP" altLang="en-US" b="1" dirty="0">
                <a:solidFill>
                  <a:srgbClr val="FF4600"/>
                </a:solidFill>
                <a:latin typeface="Arial" panose="020B0604020202020204" pitchFamily="34" charset="0"/>
                <a:ea typeface="メイリオ" panose="020B0604030504040204" pitchFamily="50" charset="-128"/>
                <a:cs typeface="Arial" panose="020B0604020202020204" pitchFamily="34" charset="0"/>
              </a:rPr>
              <a:t>日（金）までに受講確認書の提出</a:t>
            </a:r>
            <a:r>
              <a:rPr lang="ja-JP" altLang="en-US" dirty="0">
                <a:latin typeface="Arial" panose="020B0604020202020204" pitchFamily="34" charset="0"/>
                <a:ea typeface="メイリオ" panose="020B0604030504040204" pitchFamily="50" charset="-128"/>
                <a:cs typeface="Arial" panose="020B0604020202020204" pitchFamily="34" charset="0"/>
              </a:rPr>
              <a:t>をお願いします。</a:t>
            </a:r>
            <a:endParaRPr lang="en-US" altLang="ja-JP" dirty="0">
              <a:latin typeface="Arial" panose="020B0604020202020204" pitchFamily="34" charset="0"/>
              <a:ea typeface="メイリオ" panose="020B0604030504040204" pitchFamily="50" charset="-128"/>
              <a:cs typeface="Arial" panose="020B0604020202020204" pitchFamily="34" charset="0"/>
            </a:endParaRPr>
          </a:p>
          <a:p>
            <a:r>
              <a:rPr lang="ja-JP" altLang="en-US" dirty="0">
                <a:latin typeface="Arial" panose="020B0604020202020204" pitchFamily="34" charset="0"/>
                <a:ea typeface="メイリオ" panose="020B0604030504040204" pitchFamily="50" charset="-128"/>
                <a:cs typeface="Arial" panose="020B0604020202020204" pitchFamily="34" charset="0"/>
              </a:rPr>
              <a:t>（提出をもって出席となります）</a:t>
            </a:r>
            <a:endParaRPr lang="en-US" altLang="ja-JP" dirty="0">
              <a:latin typeface="Arial" panose="020B0604020202020204" pitchFamily="34" charset="0"/>
              <a:ea typeface="メイリオ" panose="020B0604030504040204" pitchFamily="50" charset="-128"/>
              <a:cs typeface="Arial" panose="020B0604020202020204" pitchFamily="34" charset="0"/>
            </a:endParaRPr>
          </a:p>
        </p:txBody>
      </p:sp>
      <p:cxnSp>
        <p:nvCxnSpPr>
          <p:cNvPr id="19" name="直線コネクタ 18">
            <a:extLst>
              <a:ext uri="{FF2B5EF4-FFF2-40B4-BE49-F238E27FC236}">
                <a16:creationId xmlns:a16="http://schemas.microsoft.com/office/drawing/2014/main" id="{2F121EBF-D8D9-F787-FB61-4CC0E20A2FE6}"/>
              </a:ext>
            </a:extLst>
          </p:cNvPr>
          <p:cNvCxnSpPr/>
          <p:nvPr/>
        </p:nvCxnSpPr>
        <p:spPr>
          <a:xfrm>
            <a:off x="0" y="5203882"/>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20" name="テキスト ボックス 19">
            <a:extLst>
              <a:ext uri="{FF2B5EF4-FFF2-40B4-BE49-F238E27FC236}">
                <a16:creationId xmlns:a16="http://schemas.microsoft.com/office/drawing/2014/main" id="{0A2CFCB2-CC42-2678-953E-10458DEF82CD}"/>
              </a:ext>
            </a:extLst>
          </p:cNvPr>
          <p:cNvSpPr txBox="1"/>
          <p:nvPr/>
        </p:nvSpPr>
        <p:spPr>
          <a:xfrm>
            <a:off x="0" y="4855898"/>
            <a:ext cx="543739" cy="388568"/>
          </a:xfrm>
          <a:prstGeom prst="rect">
            <a:avLst/>
          </a:prstGeom>
          <a:noFill/>
        </p:spPr>
        <p:txBody>
          <a:bodyPr wrap="none" rtlCol="0">
            <a:spAutoFit/>
          </a:bodyPr>
          <a:lstStyle/>
          <a:p>
            <a:pPr>
              <a:lnSpc>
                <a:spcPct val="150000"/>
              </a:lnSpc>
            </a:pPr>
            <a:r>
              <a:rPr lang="ja-JP" altLang="en-US" sz="1400" dirty="0">
                <a:latin typeface="Arial" panose="020B0604020202020204" pitchFamily="34" charset="0"/>
                <a:ea typeface="メイリオ" panose="020B0604030504040204" pitchFamily="50" charset="-128"/>
                <a:cs typeface="Arial" panose="020B0604020202020204" pitchFamily="34" charset="0"/>
              </a:rPr>
              <a:t>解説</a:t>
            </a:r>
            <a:endParaRPr lang="en-US" altLang="ja-JP" sz="1400"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09513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iterate type="lt">
                                    <p:tmAbs val="300"/>
                                  </p:iterate>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5"/>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20965-BB5F-67EC-BB07-2C2ECA5E7D1B}"/>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E89B333-5589-DCD6-AF99-544D9B0124AB}"/>
              </a:ext>
            </a:extLst>
          </p:cNvPr>
          <p:cNvSpPr txBox="1"/>
          <p:nvPr/>
        </p:nvSpPr>
        <p:spPr>
          <a:xfrm>
            <a:off x="113121" y="169682"/>
            <a:ext cx="6673622" cy="461665"/>
          </a:xfrm>
          <a:prstGeom prst="rect">
            <a:avLst/>
          </a:prstGeom>
          <a:noFill/>
        </p:spPr>
        <p:txBody>
          <a:bodyPr wrap="none" rtlCol="0">
            <a:spAutoFit/>
          </a:bodyPr>
          <a:lstStyle/>
          <a:p>
            <a:pPr lvl="0">
              <a:defRPr/>
            </a:pPr>
            <a:r>
              <a:rPr lang="ja-JP" altLang="en-US" sz="2400" u="sng" dirty="0">
                <a:solidFill>
                  <a:prstClr val="black"/>
                </a:solidFill>
                <a:latin typeface="メイリオ" pitchFamily="50" charset="-128"/>
                <a:ea typeface="メイリオ" pitchFamily="50" charset="-128"/>
                <a:cs typeface="メイリオ" pitchFamily="50" charset="-128"/>
              </a:rPr>
              <a:t>⑥富山大学における</a:t>
            </a:r>
            <a:r>
              <a:rPr lang="en-US" altLang="ja-JP" sz="2400" u="sng" dirty="0">
                <a:solidFill>
                  <a:prstClr val="black"/>
                </a:solidFill>
                <a:latin typeface="メイリオ" pitchFamily="50" charset="-128"/>
                <a:ea typeface="メイリオ" pitchFamily="50" charset="-128"/>
                <a:cs typeface="メイリオ" pitchFamily="50" charset="-128"/>
              </a:rPr>
              <a:t>RI</a:t>
            </a:r>
            <a:r>
              <a:rPr lang="ja-JP" altLang="en-US" sz="2400" u="sng" dirty="0">
                <a:solidFill>
                  <a:prstClr val="black"/>
                </a:solidFill>
                <a:latin typeface="メイリオ" pitchFamily="50" charset="-128"/>
                <a:ea typeface="メイリオ" pitchFamily="50" charset="-128"/>
                <a:cs typeface="メイリオ" pitchFamily="50" charset="-128"/>
              </a:rPr>
              <a:t>の管理区域外漏えい事例</a:t>
            </a:r>
            <a:endParaRPr lang="en-US" altLang="ja-JP" sz="2400" u="sng" dirty="0">
              <a:solidFill>
                <a:prstClr val="black"/>
              </a:solidFill>
              <a:latin typeface="メイリオ" pitchFamily="50" charset="-128"/>
              <a:ea typeface="メイリオ" pitchFamily="50" charset="-128"/>
              <a:cs typeface="メイリオ" pitchFamily="50" charset="-128"/>
            </a:endParaRPr>
          </a:p>
        </p:txBody>
      </p:sp>
      <p:sp>
        <p:nvSpPr>
          <p:cNvPr id="3" name="正方形/長方形 2">
            <a:extLst>
              <a:ext uri="{FF2B5EF4-FFF2-40B4-BE49-F238E27FC236}">
                <a16:creationId xmlns:a16="http://schemas.microsoft.com/office/drawing/2014/main" id="{208A263F-BBFC-5047-2AD2-7479CADC7B35}"/>
              </a:ext>
            </a:extLst>
          </p:cNvPr>
          <p:cNvSpPr/>
          <p:nvPr/>
        </p:nvSpPr>
        <p:spPr>
          <a:xfrm>
            <a:off x="5389912" y="5306741"/>
            <a:ext cx="288033" cy="276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cxnSp>
        <p:nvCxnSpPr>
          <p:cNvPr id="8" name="直線コネクタ 7">
            <a:extLst>
              <a:ext uri="{FF2B5EF4-FFF2-40B4-BE49-F238E27FC236}">
                <a16:creationId xmlns:a16="http://schemas.microsoft.com/office/drawing/2014/main" id="{B06A6609-EC8F-41D9-D97C-03CE0AFC5861}"/>
              </a:ext>
            </a:extLst>
          </p:cNvPr>
          <p:cNvCxnSpPr/>
          <p:nvPr/>
        </p:nvCxnSpPr>
        <p:spPr>
          <a:xfrm>
            <a:off x="0" y="5203882"/>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テキスト ボックス 8">
            <a:extLst>
              <a:ext uri="{FF2B5EF4-FFF2-40B4-BE49-F238E27FC236}">
                <a16:creationId xmlns:a16="http://schemas.microsoft.com/office/drawing/2014/main" id="{45157B85-4797-0884-F724-59AF478C3154}"/>
              </a:ext>
            </a:extLst>
          </p:cNvPr>
          <p:cNvSpPr txBox="1"/>
          <p:nvPr/>
        </p:nvSpPr>
        <p:spPr>
          <a:xfrm>
            <a:off x="0" y="4855898"/>
            <a:ext cx="543739" cy="388568"/>
          </a:xfrm>
          <a:prstGeom prst="rect">
            <a:avLst/>
          </a:prstGeom>
          <a:noFill/>
        </p:spPr>
        <p:txBody>
          <a:bodyPr wrap="non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解説</a:t>
            </a:r>
            <a:endParaRPr kumimoji="0"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10" name="テキスト ボックス 9">
            <a:extLst>
              <a:ext uri="{FF2B5EF4-FFF2-40B4-BE49-F238E27FC236}">
                <a16:creationId xmlns:a16="http://schemas.microsoft.com/office/drawing/2014/main" id="{F1351078-1823-CB79-9909-DC400AA8EFC4}"/>
              </a:ext>
            </a:extLst>
          </p:cNvPr>
          <p:cNvSpPr txBox="1"/>
          <p:nvPr/>
        </p:nvSpPr>
        <p:spPr>
          <a:xfrm>
            <a:off x="84841" y="5232166"/>
            <a:ext cx="8974317" cy="160043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最後に、</a:t>
            </a:r>
            <a:r>
              <a:rPr lang="ja-JP" altLang="en-US" sz="1400" dirty="0">
                <a:solidFill>
                  <a:prstClr val="black"/>
                </a:solidFill>
                <a:latin typeface="Arial" panose="020B0604020202020204" pitchFamily="34" charset="0"/>
                <a:ea typeface="メイリオ" panose="020B0604030504040204" pitchFamily="50" charset="-128"/>
                <a:cs typeface="Arial" panose="020B0604020202020204" pitchFamily="34" charset="0"/>
              </a:rPr>
              <a:t>近年発生した</a:t>
            </a:r>
            <a:r>
              <a:rPr kumimoji="0"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他の</a:t>
            </a:r>
            <a:r>
              <a:rPr kumimoji="0"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RI</a:t>
            </a:r>
            <a:r>
              <a:rPr kumimoji="0"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実験施設における事故等の事例について解説します。</a:t>
            </a:r>
            <a:endParaRPr kumimoji="0"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Arial" panose="020B0604020202020204" pitchFamily="34" charset="0"/>
                <a:ea typeface="メイリオ" panose="020B0604030504040204" pitchFamily="50" charset="-128"/>
                <a:cs typeface="Arial" panose="020B0604020202020204" pitchFamily="34" charset="0"/>
              </a:rPr>
              <a:t>昨年、富山大学において</a:t>
            </a:r>
            <a:r>
              <a:rPr lang="en-US" altLang="ja-JP" sz="1400" dirty="0">
                <a:solidFill>
                  <a:prstClr val="black"/>
                </a:solidFill>
                <a:latin typeface="Arial" panose="020B0604020202020204" pitchFamily="34" charset="0"/>
                <a:ea typeface="メイリオ" panose="020B0604030504040204" pitchFamily="50" charset="-128"/>
                <a:cs typeface="Arial" panose="020B0604020202020204" pitchFamily="34" charset="0"/>
              </a:rPr>
              <a:t>RI</a:t>
            </a:r>
            <a:r>
              <a:rPr lang="ja-JP" altLang="en-US" sz="1400" dirty="0">
                <a:solidFill>
                  <a:prstClr val="black"/>
                </a:solidFill>
                <a:latin typeface="Arial" panose="020B0604020202020204" pitchFamily="34" charset="0"/>
                <a:ea typeface="メイリオ" panose="020B0604030504040204" pitchFamily="50" charset="-128"/>
                <a:cs typeface="Arial" panose="020B0604020202020204" pitchFamily="34" charset="0"/>
              </a:rPr>
              <a:t>の管理区域外漏えいが発生しました。令和</a:t>
            </a:r>
            <a:r>
              <a:rPr lang="en-US" altLang="ja-JP" sz="1400" dirty="0">
                <a:solidFill>
                  <a:prstClr val="black"/>
                </a:solidFill>
                <a:latin typeface="Arial" panose="020B0604020202020204" pitchFamily="34" charset="0"/>
                <a:ea typeface="メイリオ" panose="020B0604030504040204" pitchFamily="50" charset="-128"/>
                <a:cs typeface="Arial" panose="020B0604020202020204" pitchFamily="34" charset="0"/>
              </a:rPr>
              <a:t>6</a:t>
            </a:r>
            <a:r>
              <a:rPr lang="ja-JP" altLang="en-US" sz="1400" dirty="0">
                <a:solidFill>
                  <a:prstClr val="black"/>
                </a:solidFill>
                <a:latin typeface="Arial" panose="020B0604020202020204" pitchFamily="34" charset="0"/>
                <a:ea typeface="メイリオ" panose="020B0604030504040204" pitchFamily="50" charset="-128"/>
                <a:cs typeface="Arial" panose="020B0604020202020204" pitchFamily="34" charset="0"/>
              </a:rPr>
              <a:t>年</a:t>
            </a:r>
            <a:r>
              <a:rPr lang="en-US" altLang="ja-JP" sz="1400" dirty="0">
                <a:solidFill>
                  <a:prstClr val="black"/>
                </a:solidFill>
                <a:latin typeface="Arial" panose="020B0604020202020204" pitchFamily="34" charset="0"/>
                <a:ea typeface="メイリオ" panose="020B0604030504040204" pitchFamily="50" charset="-128"/>
                <a:cs typeface="Arial" panose="020B0604020202020204" pitchFamily="34" charset="0"/>
              </a:rPr>
              <a:t>11</a:t>
            </a:r>
            <a:r>
              <a:rPr lang="ja-JP" altLang="en-US" sz="1400" dirty="0">
                <a:solidFill>
                  <a:prstClr val="black"/>
                </a:solidFill>
                <a:latin typeface="Arial" panose="020B0604020202020204" pitchFamily="34" charset="0"/>
                <a:ea typeface="メイリオ" panose="020B0604030504040204" pitchFamily="50" charset="-128"/>
                <a:cs typeface="Arial" panose="020B0604020202020204" pitchFamily="34" charset="0"/>
              </a:rPr>
              <a:t>月</a:t>
            </a:r>
            <a:r>
              <a:rPr lang="en-US" altLang="ja-JP" sz="1400" dirty="0">
                <a:solidFill>
                  <a:prstClr val="black"/>
                </a:solidFill>
                <a:latin typeface="Arial" panose="020B0604020202020204" pitchFamily="34" charset="0"/>
                <a:ea typeface="メイリオ" panose="020B0604030504040204" pitchFamily="50" charset="-128"/>
                <a:cs typeface="Arial" panose="020B0604020202020204" pitchFamily="34" charset="0"/>
              </a:rPr>
              <a:t>8</a:t>
            </a:r>
            <a:r>
              <a:rPr lang="ja-JP" altLang="en-US" sz="1400" dirty="0">
                <a:solidFill>
                  <a:prstClr val="black"/>
                </a:solidFill>
                <a:latin typeface="Arial" panose="020B0604020202020204" pitchFamily="34" charset="0"/>
                <a:ea typeface="メイリオ" panose="020B0604030504040204" pitchFamily="50" charset="-128"/>
                <a:cs typeface="Arial" panose="020B0604020202020204" pitchFamily="34" charset="0"/>
              </a:rPr>
              <a:t>日、富山大学元職員（故人）の</a:t>
            </a:r>
            <a:endParaRPr lang="en-US" altLang="ja-JP" sz="1400" dirty="0">
              <a:solidFill>
                <a:prstClr val="black"/>
              </a:solidFill>
              <a:latin typeface="Arial" panose="020B0604020202020204" pitchFamily="34" charset="0"/>
              <a:ea typeface="メイリオ" panose="020B0604030504040204" pitchFamily="50" charset="-128"/>
              <a:cs typeface="Arial" panose="020B0604020202020204" pitchFamily="34" charset="0"/>
            </a:endParaRPr>
          </a:p>
          <a:p>
            <a:pPr lvl="0"/>
            <a:r>
              <a:rPr lang="ja-JP" altLang="en-US" sz="1400" dirty="0">
                <a:solidFill>
                  <a:prstClr val="black"/>
                </a:solidFill>
                <a:latin typeface="Arial" panose="020B0604020202020204" pitchFamily="34" charset="0"/>
                <a:ea typeface="メイリオ" panose="020B0604030504040204" pitchFamily="50" charset="-128"/>
                <a:cs typeface="Arial" panose="020B0604020202020204" pitchFamily="34" charset="0"/>
              </a:rPr>
              <a:t>遺族から、故人宅に放射性物質らしき物があるとの連絡が富山大学に寄せられました。翌日、大学職員が現地調査を行い、スライド右側の写真に示す</a:t>
            </a:r>
            <a:r>
              <a:rPr lang="en-US" altLang="ja-JP" sz="1400" dirty="0">
                <a:solidFill>
                  <a:prstClr val="black"/>
                </a:solidFill>
                <a:latin typeface="Arial" panose="020B0604020202020204" pitchFamily="34" charset="0"/>
                <a:ea typeface="メイリオ" panose="020B0604030504040204" pitchFamily="50" charset="-128"/>
                <a:cs typeface="Arial" panose="020B0604020202020204" pitchFamily="34" charset="0"/>
              </a:rPr>
              <a:t>RI</a:t>
            </a:r>
            <a:r>
              <a:rPr lang="ja-JP" altLang="en-US" sz="1400" dirty="0">
                <a:solidFill>
                  <a:prstClr val="black"/>
                </a:solidFill>
                <a:latin typeface="Arial" panose="020B0604020202020204" pitchFamily="34" charset="0"/>
                <a:ea typeface="メイリオ" panose="020B0604030504040204" pitchFamily="50" charset="-128"/>
                <a:cs typeface="Arial" panose="020B0604020202020204" pitchFamily="34" charset="0"/>
              </a:rPr>
              <a:t>が収納されている金属缶を回収しました。缶のラベルから、内容物は非密封の</a:t>
            </a:r>
            <a:r>
              <a:rPr lang="en-US" altLang="ja-JP" sz="1400" baseline="30000" dirty="0">
                <a:solidFill>
                  <a:prstClr val="black"/>
                </a:solidFill>
                <a:latin typeface="Arial" panose="020B0604020202020204" pitchFamily="34" charset="0"/>
                <a:ea typeface="メイリオ" panose="020B0604030504040204" pitchFamily="50" charset="-128"/>
                <a:cs typeface="Arial" panose="020B0604020202020204" pitchFamily="34" charset="0"/>
              </a:rPr>
              <a:t>14</a:t>
            </a:r>
            <a:r>
              <a:rPr lang="en-US" altLang="ja-JP" sz="1400" dirty="0">
                <a:solidFill>
                  <a:prstClr val="black"/>
                </a:solidFill>
                <a:latin typeface="Arial" panose="020B0604020202020204" pitchFamily="34" charset="0"/>
                <a:ea typeface="メイリオ" panose="020B0604030504040204" pitchFamily="50" charset="-128"/>
                <a:cs typeface="Arial" panose="020B0604020202020204" pitchFamily="34" charset="0"/>
              </a:rPr>
              <a:t>C</a:t>
            </a:r>
            <a:r>
              <a:rPr lang="ja-JP" altLang="en-US" sz="1400" dirty="0">
                <a:solidFill>
                  <a:prstClr val="black"/>
                </a:solidFill>
                <a:latin typeface="Arial" panose="020B0604020202020204" pitchFamily="34" charset="0"/>
                <a:ea typeface="メイリオ" panose="020B0604030504040204" pitchFamily="50" charset="-128"/>
                <a:cs typeface="Arial" panose="020B0604020202020204" pitchFamily="34" charset="0"/>
              </a:rPr>
              <a:t>（</a:t>
            </a:r>
            <a:r>
              <a:rPr lang="en-US" altLang="ja-JP" sz="1400" dirty="0">
                <a:solidFill>
                  <a:prstClr val="black"/>
                </a:solidFill>
                <a:latin typeface="Arial" panose="020B0604020202020204" pitchFamily="34" charset="0"/>
                <a:ea typeface="メイリオ" panose="020B0604030504040204" pitchFamily="50" charset="-128"/>
                <a:cs typeface="Arial" panose="020B0604020202020204" pitchFamily="34" charset="0"/>
              </a:rPr>
              <a:t>37 MBq</a:t>
            </a:r>
            <a:r>
              <a:rPr lang="ja-JP" altLang="en-US" sz="1400" dirty="0">
                <a:solidFill>
                  <a:prstClr val="black"/>
                </a:solidFill>
                <a:latin typeface="Arial" panose="020B0604020202020204" pitchFamily="34" charset="0"/>
                <a:ea typeface="メイリオ" panose="020B0604030504040204" pitchFamily="50" charset="-128"/>
                <a:cs typeface="Arial" panose="020B0604020202020204" pitchFamily="34" charset="0"/>
              </a:rPr>
              <a:t>）と推定されました。金属缶表面において</a:t>
            </a:r>
            <a:r>
              <a:rPr lang="en-US" altLang="ja-JP" sz="1400" baseline="30000" dirty="0">
                <a:solidFill>
                  <a:prstClr val="black"/>
                </a:solidFill>
                <a:latin typeface="Arial" panose="020B0604020202020204" pitchFamily="34" charset="0"/>
                <a:ea typeface="メイリオ" panose="020B0604030504040204" pitchFamily="50" charset="-128"/>
                <a:cs typeface="Arial" panose="020B0604020202020204" pitchFamily="34" charset="0"/>
              </a:rPr>
              <a:t>14</a:t>
            </a:r>
            <a:r>
              <a:rPr lang="en-US" altLang="ja-JP" sz="1400" dirty="0">
                <a:solidFill>
                  <a:prstClr val="black"/>
                </a:solidFill>
                <a:latin typeface="Arial" panose="020B0604020202020204" pitchFamily="34" charset="0"/>
                <a:ea typeface="メイリオ" panose="020B0604030504040204" pitchFamily="50" charset="-128"/>
                <a:cs typeface="Arial" panose="020B0604020202020204" pitchFamily="34" charset="0"/>
              </a:rPr>
              <a:t>C</a:t>
            </a:r>
            <a:r>
              <a:rPr lang="ja-JP" altLang="en-US" sz="1400" dirty="0">
                <a:solidFill>
                  <a:prstClr val="black"/>
                </a:solidFill>
                <a:latin typeface="Arial" panose="020B0604020202020204" pitchFamily="34" charset="0"/>
                <a:ea typeface="メイリオ" panose="020B0604030504040204" pitchFamily="50" charset="-128"/>
                <a:cs typeface="Arial" panose="020B0604020202020204" pitchFamily="34" charset="0"/>
              </a:rPr>
              <a:t>および</a:t>
            </a:r>
            <a:r>
              <a:rPr lang="en-US" altLang="ja-JP" sz="1400" baseline="30000" dirty="0">
                <a:solidFill>
                  <a:prstClr val="black"/>
                </a:solidFill>
                <a:latin typeface="Arial" panose="020B0604020202020204" pitchFamily="34" charset="0"/>
                <a:ea typeface="メイリオ" panose="020B0604030504040204" pitchFamily="50" charset="-128"/>
                <a:cs typeface="Arial" panose="020B0604020202020204" pitchFamily="34" charset="0"/>
              </a:rPr>
              <a:t>3</a:t>
            </a:r>
            <a:r>
              <a:rPr lang="en-US" altLang="ja-JP" sz="1400" dirty="0">
                <a:solidFill>
                  <a:prstClr val="black"/>
                </a:solidFill>
                <a:latin typeface="Arial" panose="020B0604020202020204" pitchFamily="34" charset="0"/>
                <a:ea typeface="メイリオ" panose="020B0604030504040204" pitchFamily="50" charset="-128"/>
                <a:cs typeface="Arial" panose="020B0604020202020204" pitchFamily="34" charset="0"/>
              </a:rPr>
              <a:t>H</a:t>
            </a:r>
            <a:r>
              <a:rPr lang="ja-JP" altLang="en-US" sz="1400" dirty="0">
                <a:solidFill>
                  <a:prstClr val="black"/>
                </a:solidFill>
                <a:latin typeface="Arial" panose="020B0604020202020204" pitchFamily="34" charset="0"/>
                <a:ea typeface="メイリオ" panose="020B0604030504040204" pitchFamily="50" charset="-128"/>
                <a:cs typeface="Arial" panose="020B0604020202020204" pitchFamily="34" charset="0"/>
              </a:rPr>
              <a:t>の汚染、および保管場所において</a:t>
            </a:r>
            <a:r>
              <a:rPr lang="en-US" altLang="ja-JP" sz="1400" baseline="30000" dirty="0">
                <a:solidFill>
                  <a:prstClr val="black"/>
                </a:solidFill>
                <a:latin typeface="Arial" panose="020B0604020202020204" pitchFamily="34" charset="0"/>
                <a:ea typeface="メイリオ" panose="020B0604030504040204" pitchFamily="50" charset="-128"/>
                <a:cs typeface="Arial" panose="020B0604020202020204" pitchFamily="34" charset="0"/>
              </a:rPr>
              <a:t>14</a:t>
            </a:r>
            <a:r>
              <a:rPr lang="en-US" altLang="ja-JP" sz="1400" dirty="0">
                <a:solidFill>
                  <a:prstClr val="black"/>
                </a:solidFill>
                <a:latin typeface="Arial" panose="020B0604020202020204" pitchFamily="34" charset="0"/>
                <a:ea typeface="メイリオ" panose="020B0604030504040204" pitchFamily="50" charset="-128"/>
                <a:cs typeface="Arial" panose="020B0604020202020204" pitchFamily="34" charset="0"/>
              </a:rPr>
              <a:t>C</a:t>
            </a:r>
            <a:r>
              <a:rPr lang="ja-JP" altLang="en-US" sz="1400" dirty="0">
                <a:solidFill>
                  <a:prstClr val="black"/>
                </a:solidFill>
                <a:latin typeface="Arial" panose="020B0604020202020204" pitchFamily="34" charset="0"/>
                <a:ea typeface="メイリオ" panose="020B0604030504040204" pitchFamily="50" charset="-128"/>
                <a:cs typeface="Arial" panose="020B0604020202020204" pitchFamily="34" charset="0"/>
              </a:rPr>
              <a:t>の汚染が確認されました。この事故は、放射性同位元素等の規制に関する法律施行規則の規定に基づく報告事象（放射性同位元素等の管理区域外漏えい）であるため、原子力規制庁への報告が行われました。</a:t>
            </a:r>
          </a:p>
        </p:txBody>
      </p:sp>
      <p:sp>
        <p:nvSpPr>
          <p:cNvPr id="19" name="テキスト ボックス 18">
            <a:extLst>
              <a:ext uri="{FF2B5EF4-FFF2-40B4-BE49-F238E27FC236}">
                <a16:creationId xmlns:a16="http://schemas.microsoft.com/office/drawing/2014/main" id="{689637A0-9043-8CAC-E7C9-B978266599AC}"/>
              </a:ext>
            </a:extLst>
          </p:cNvPr>
          <p:cNvSpPr txBox="1"/>
          <p:nvPr/>
        </p:nvSpPr>
        <p:spPr>
          <a:xfrm>
            <a:off x="146865" y="1060820"/>
            <a:ext cx="4480553" cy="3785652"/>
          </a:xfrm>
          <a:prstGeom prst="rect">
            <a:avLst/>
          </a:prstGeom>
          <a:noFill/>
        </p:spPr>
        <p:txBody>
          <a:bodyPr wrap="square" rtlCol="0">
            <a:spAutoFit/>
          </a:bodyPr>
          <a:lstStyle/>
          <a:p>
            <a:pPr marL="0" marR="0" lvl="0" indent="0" algn="l" defTabSz="457200" rtl="0" eaLnBrk="1" fontAlgn="auto" latinLnBrk="0" hangingPunct="1">
              <a:lnSpc>
                <a:spcPts val="2400"/>
              </a:lnSpc>
              <a:spcBef>
                <a:spcPts val="0"/>
              </a:spcBef>
              <a:spcAft>
                <a:spcPts val="0"/>
              </a:spcAft>
              <a:buClrTx/>
              <a:buSzTx/>
              <a:buFontTx/>
              <a:buNone/>
              <a:tabLst/>
              <a:defRPr/>
            </a:pPr>
            <a:r>
              <a:rPr lang="ja-JP" altLang="en-US" dirty="0">
                <a:solidFill>
                  <a:prstClr val="black"/>
                </a:solidFill>
                <a:latin typeface="メイリオ" panose="020B0604030504040204" pitchFamily="50" charset="-128"/>
                <a:ea typeface="メイリオ" panose="020B0604030504040204" pitchFamily="50" charset="-128"/>
              </a:rPr>
              <a:t>概要</a:t>
            </a:r>
            <a:endParaRPr lang="en-US" altLang="ja-JP" dirty="0">
              <a:solidFill>
                <a:prstClr val="black"/>
              </a:solidFill>
              <a:latin typeface="メイリオ" panose="020B0604030504040204" pitchFamily="50" charset="-128"/>
              <a:ea typeface="メイリオ" panose="020B0604030504040204" pitchFamily="50" charset="-128"/>
            </a:endParaRPr>
          </a:p>
          <a:p>
            <a:pPr marL="0" marR="0" lvl="0" indent="0" algn="l" defTabSz="457200" rtl="0" eaLnBrk="1" fontAlgn="auto" latinLnBrk="0" hangingPunct="1">
              <a:lnSpc>
                <a:spcPts val="2400"/>
              </a:lnSpc>
              <a:spcBef>
                <a:spcPts val="0"/>
              </a:spcBef>
              <a:spcAft>
                <a:spcPts val="0"/>
              </a:spcAft>
              <a:buClrTx/>
              <a:buSzTx/>
              <a:buFontTx/>
              <a:buNone/>
              <a:tabLst/>
              <a:defRPr/>
            </a:pPr>
            <a:r>
              <a:rPr lang="ja-JP" altLang="en-US" dirty="0">
                <a:solidFill>
                  <a:prstClr val="black"/>
                </a:solidFill>
                <a:latin typeface="メイリオ" panose="020B0604030504040204" pitchFamily="50" charset="-128"/>
                <a:ea typeface="メイリオ" panose="020B0604030504040204" pitchFamily="50" charset="-128"/>
              </a:rPr>
              <a:t>　・令和</a:t>
            </a:r>
            <a:r>
              <a:rPr lang="en-US" altLang="ja-JP" dirty="0">
                <a:solidFill>
                  <a:prstClr val="black"/>
                </a:solidFill>
                <a:latin typeface="メイリオ" panose="020B0604030504040204" pitchFamily="50" charset="-128"/>
                <a:ea typeface="メイリオ" panose="020B0604030504040204" pitchFamily="50" charset="-128"/>
              </a:rPr>
              <a:t>6</a:t>
            </a:r>
            <a:r>
              <a:rPr lang="ja-JP" altLang="en-US" dirty="0">
                <a:solidFill>
                  <a:prstClr val="black"/>
                </a:solidFill>
                <a:latin typeface="メイリオ" panose="020B0604030504040204" pitchFamily="50" charset="-128"/>
                <a:ea typeface="メイリオ" panose="020B0604030504040204" pitchFamily="50" charset="-128"/>
              </a:rPr>
              <a:t>年</a:t>
            </a:r>
            <a:r>
              <a:rPr lang="en-US" altLang="ja-JP" dirty="0">
                <a:solidFill>
                  <a:prstClr val="black"/>
                </a:solidFill>
                <a:latin typeface="メイリオ" panose="020B0604030504040204" pitchFamily="50" charset="-128"/>
                <a:ea typeface="メイリオ" panose="020B0604030504040204" pitchFamily="50" charset="-128"/>
              </a:rPr>
              <a:t>11</a:t>
            </a:r>
            <a:r>
              <a:rPr lang="ja-JP" altLang="en-US" dirty="0">
                <a:solidFill>
                  <a:prstClr val="black"/>
                </a:solidFill>
                <a:latin typeface="メイリオ" panose="020B0604030504040204" pitchFamily="50" charset="-128"/>
                <a:ea typeface="メイリオ" panose="020B0604030504040204" pitchFamily="50" charset="-128"/>
              </a:rPr>
              <a:t>月</a:t>
            </a:r>
            <a:r>
              <a:rPr lang="en-US" altLang="ja-JP" dirty="0">
                <a:solidFill>
                  <a:prstClr val="black"/>
                </a:solidFill>
                <a:latin typeface="メイリオ" panose="020B0604030504040204" pitchFamily="50" charset="-128"/>
                <a:ea typeface="メイリオ" panose="020B0604030504040204" pitchFamily="50" charset="-128"/>
              </a:rPr>
              <a:t>8</a:t>
            </a:r>
            <a:r>
              <a:rPr lang="ja-JP" altLang="en-US" dirty="0">
                <a:solidFill>
                  <a:prstClr val="black"/>
                </a:solidFill>
                <a:latin typeface="メイリオ" panose="020B0604030504040204" pitchFamily="50" charset="-128"/>
                <a:ea typeface="メイリオ" panose="020B0604030504040204" pitchFamily="50" charset="-128"/>
              </a:rPr>
              <a:t>日、富山大学元職員</a:t>
            </a:r>
            <a:endParaRPr lang="en-US" altLang="ja-JP" dirty="0">
              <a:solidFill>
                <a:prstClr val="black"/>
              </a:solidFill>
              <a:latin typeface="メイリオ" panose="020B0604030504040204" pitchFamily="50" charset="-128"/>
              <a:ea typeface="メイリオ" panose="020B0604030504040204" pitchFamily="50" charset="-128"/>
            </a:endParaRPr>
          </a:p>
          <a:p>
            <a:pPr marL="0" marR="0" lvl="0" indent="0" algn="l" defTabSz="457200" rtl="0" eaLnBrk="1" fontAlgn="auto" latinLnBrk="0" hangingPunct="1">
              <a:lnSpc>
                <a:spcPts val="2400"/>
              </a:lnSpc>
              <a:spcBef>
                <a:spcPts val="0"/>
              </a:spcBef>
              <a:spcAft>
                <a:spcPts val="0"/>
              </a:spcAft>
              <a:buClrTx/>
              <a:buSzTx/>
              <a:buFontTx/>
              <a:buNone/>
              <a:tabLst/>
              <a:defRPr/>
            </a:pPr>
            <a:r>
              <a:rPr lang="ja-JP" altLang="en-US" dirty="0">
                <a:solidFill>
                  <a:prstClr val="black"/>
                </a:solidFill>
                <a:latin typeface="メイリオ" panose="020B0604030504040204" pitchFamily="50" charset="-128"/>
                <a:ea typeface="メイリオ" panose="020B0604030504040204" pitchFamily="50" charset="-128"/>
              </a:rPr>
              <a:t>　　（故人）宅に、放射性物質らしき物</a:t>
            </a:r>
            <a:endParaRPr lang="en-US" altLang="ja-JP" dirty="0">
              <a:solidFill>
                <a:prstClr val="black"/>
              </a:solidFill>
              <a:latin typeface="メイリオ" panose="020B0604030504040204" pitchFamily="50" charset="-128"/>
              <a:ea typeface="メイリオ" panose="020B0604030504040204" pitchFamily="50" charset="-128"/>
            </a:endParaRPr>
          </a:p>
          <a:p>
            <a:pPr marL="0" marR="0" lvl="0" indent="0" algn="l" defTabSz="457200" rtl="0" eaLnBrk="1" fontAlgn="auto" latinLnBrk="0" hangingPunct="1">
              <a:lnSpc>
                <a:spcPts val="2400"/>
              </a:lnSpc>
              <a:spcBef>
                <a:spcPts val="0"/>
              </a:spcBef>
              <a:spcAft>
                <a:spcPts val="0"/>
              </a:spcAft>
              <a:buClrTx/>
              <a:buSzTx/>
              <a:buFontTx/>
              <a:buNone/>
              <a:tabLst/>
              <a:defRPr/>
            </a:pPr>
            <a:r>
              <a:rPr lang="ja-JP" altLang="en-US" dirty="0">
                <a:solidFill>
                  <a:prstClr val="black"/>
                </a:solidFill>
                <a:latin typeface="メイリオ" panose="020B0604030504040204" pitchFamily="50" charset="-128"/>
                <a:ea typeface="メイリオ" panose="020B0604030504040204" pitchFamily="50" charset="-128"/>
              </a:rPr>
              <a:t>　　があると遺族から連絡。</a:t>
            </a:r>
            <a:endParaRPr lang="en-US" altLang="ja-JP" dirty="0">
              <a:solidFill>
                <a:prstClr val="black"/>
              </a:solidFill>
              <a:latin typeface="メイリオ" panose="020B0604030504040204" pitchFamily="50" charset="-128"/>
              <a:ea typeface="メイリオ" panose="020B0604030504040204" pitchFamily="50" charset="-128"/>
            </a:endParaRPr>
          </a:p>
          <a:p>
            <a:pPr marL="0" marR="0" lvl="0" indent="0" algn="l" defTabSz="457200" rtl="0" eaLnBrk="1" fontAlgn="auto" latinLnBrk="0" hangingPunct="1">
              <a:lnSpc>
                <a:spcPts val="2400"/>
              </a:lnSpc>
              <a:spcBef>
                <a:spcPts val="0"/>
              </a:spcBef>
              <a:spcAft>
                <a:spcPts val="0"/>
              </a:spcAft>
              <a:buClrTx/>
              <a:buSzTx/>
              <a:buFontTx/>
              <a:buNone/>
              <a:tabLst/>
              <a:defRPr/>
            </a:pPr>
            <a:r>
              <a:rPr lang="ja-JP" altLang="en-US" dirty="0">
                <a:solidFill>
                  <a:prstClr val="black"/>
                </a:solidFill>
                <a:latin typeface="メイリオ" panose="020B0604030504040204" pitchFamily="50" charset="-128"/>
                <a:ea typeface="メイリオ" panose="020B0604030504040204" pitchFamily="50" charset="-128"/>
              </a:rPr>
              <a:t>　・</a:t>
            </a:r>
            <a:r>
              <a:rPr lang="en-US" altLang="ja-JP" dirty="0">
                <a:solidFill>
                  <a:prstClr val="black"/>
                </a:solidFill>
                <a:latin typeface="メイリオ" panose="020B0604030504040204" pitchFamily="50" charset="-128"/>
                <a:ea typeface="メイリオ" panose="020B0604030504040204" pitchFamily="50" charset="-128"/>
              </a:rPr>
              <a:t>9</a:t>
            </a:r>
            <a:r>
              <a:rPr lang="ja-JP" altLang="en-US" dirty="0">
                <a:solidFill>
                  <a:prstClr val="black"/>
                </a:solidFill>
                <a:latin typeface="メイリオ" panose="020B0604030504040204" pitchFamily="50" charset="-128"/>
                <a:ea typeface="メイリオ" panose="020B0604030504040204" pitchFamily="50" charset="-128"/>
              </a:rPr>
              <a:t>日に大学職員が現地調査を行い、</a:t>
            </a:r>
            <a:endParaRPr lang="en-US" altLang="ja-JP" dirty="0">
              <a:solidFill>
                <a:prstClr val="black"/>
              </a:solidFill>
              <a:latin typeface="メイリオ" panose="020B0604030504040204" pitchFamily="50" charset="-128"/>
              <a:ea typeface="メイリオ" panose="020B0604030504040204" pitchFamily="50" charset="-128"/>
            </a:endParaRPr>
          </a:p>
          <a:p>
            <a:pPr marL="0" marR="0" lvl="0" indent="0" algn="l" defTabSz="457200" rtl="0" eaLnBrk="1" fontAlgn="auto" latinLnBrk="0" hangingPunct="1">
              <a:lnSpc>
                <a:spcPts val="2400"/>
              </a:lnSpc>
              <a:spcBef>
                <a:spcPts val="0"/>
              </a:spcBef>
              <a:spcAft>
                <a:spcPts val="0"/>
              </a:spcAft>
              <a:buClrTx/>
              <a:buSzTx/>
              <a:buFontTx/>
              <a:buNone/>
              <a:tabLst/>
              <a:defRPr/>
            </a:pPr>
            <a:r>
              <a:rPr lang="ja-JP" altLang="en-US" dirty="0">
                <a:solidFill>
                  <a:prstClr val="black"/>
                </a:solidFill>
                <a:latin typeface="メイリオ" panose="020B0604030504040204" pitchFamily="50" charset="-128"/>
                <a:ea typeface="メイリオ" panose="020B0604030504040204" pitchFamily="50" charset="-128"/>
              </a:rPr>
              <a:t>　　</a:t>
            </a:r>
            <a:r>
              <a:rPr lang="en-US" altLang="ja-JP" dirty="0">
                <a:solidFill>
                  <a:prstClr val="black"/>
                </a:solidFill>
                <a:latin typeface="メイリオ" panose="020B0604030504040204" pitchFamily="50" charset="-128"/>
                <a:ea typeface="メイリオ" panose="020B0604030504040204" pitchFamily="50" charset="-128"/>
              </a:rPr>
              <a:t>RI</a:t>
            </a:r>
            <a:r>
              <a:rPr lang="ja-JP" altLang="en-US" dirty="0">
                <a:solidFill>
                  <a:prstClr val="black"/>
                </a:solidFill>
                <a:latin typeface="メイリオ" panose="020B0604030504040204" pitchFamily="50" charset="-128"/>
                <a:ea typeface="メイリオ" panose="020B0604030504040204" pitchFamily="50" charset="-128"/>
              </a:rPr>
              <a:t>が収納されている金属缶を回収。</a:t>
            </a:r>
            <a:endParaRPr lang="en-US" altLang="ja-JP" dirty="0">
              <a:solidFill>
                <a:prstClr val="black"/>
              </a:solidFill>
              <a:latin typeface="メイリオ" panose="020B0604030504040204" pitchFamily="50" charset="-128"/>
              <a:ea typeface="メイリオ" panose="020B0604030504040204" pitchFamily="50" charset="-128"/>
            </a:endParaRPr>
          </a:p>
          <a:p>
            <a:pPr marL="0" marR="0" lvl="0" indent="0" algn="l" defTabSz="457200" rtl="0" eaLnBrk="1" fontAlgn="auto" latinLnBrk="0" hangingPunct="1">
              <a:lnSpc>
                <a:spcPts val="2400"/>
              </a:lnSpc>
              <a:spcBef>
                <a:spcPts val="0"/>
              </a:spcBef>
              <a:spcAft>
                <a:spcPts val="0"/>
              </a:spcAft>
              <a:buClrTx/>
              <a:buSzTx/>
              <a:buFontTx/>
              <a:buNone/>
              <a:tabLst/>
              <a:defRPr/>
            </a:pPr>
            <a:r>
              <a:rPr lang="ja-JP" altLang="en-US" dirty="0">
                <a:solidFill>
                  <a:prstClr val="black"/>
                </a:solidFill>
                <a:latin typeface="メイリオ" panose="020B0604030504040204" pitchFamily="50" charset="-128"/>
                <a:ea typeface="メイリオ" panose="020B0604030504040204" pitchFamily="50" charset="-128"/>
              </a:rPr>
              <a:t>　　内容物は非密封の</a:t>
            </a:r>
            <a:r>
              <a:rPr lang="en-US" altLang="ja-JP" baseline="30000" dirty="0">
                <a:solidFill>
                  <a:prstClr val="black"/>
                </a:solidFill>
                <a:latin typeface="メイリオ" panose="020B0604030504040204" pitchFamily="50" charset="-128"/>
                <a:ea typeface="メイリオ" panose="020B0604030504040204" pitchFamily="50" charset="-128"/>
              </a:rPr>
              <a:t>14</a:t>
            </a:r>
            <a:r>
              <a:rPr lang="en-US" altLang="ja-JP" dirty="0">
                <a:solidFill>
                  <a:prstClr val="black"/>
                </a:solidFill>
                <a:latin typeface="メイリオ" panose="020B0604030504040204" pitchFamily="50" charset="-128"/>
                <a:ea typeface="メイリオ" panose="020B0604030504040204" pitchFamily="50" charset="-128"/>
              </a:rPr>
              <a:t>C</a:t>
            </a:r>
            <a:r>
              <a:rPr lang="ja-JP" altLang="en-US" dirty="0">
                <a:solidFill>
                  <a:prstClr val="black"/>
                </a:solidFill>
                <a:latin typeface="メイリオ" panose="020B0604030504040204" pitchFamily="50" charset="-128"/>
                <a:ea typeface="メイリオ" panose="020B0604030504040204" pitchFamily="50" charset="-128"/>
              </a:rPr>
              <a:t>（</a:t>
            </a:r>
            <a:r>
              <a:rPr lang="en-US" altLang="ja-JP" dirty="0">
                <a:solidFill>
                  <a:prstClr val="black"/>
                </a:solidFill>
                <a:latin typeface="メイリオ" panose="020B0604030504040204" pitchFamily="50" charset="-128"/>
                <a:ea typeface="メイリオ" panose="020B0604030504040204" pitchFamily="50" charset="-128"/>
              </a:rPr>
              <a:t>37 MBq</a:t>
            </a:r>
            <a:r>
              <a:rPr lang="ja-JP" altLang="en-US" dirty="0">
                <a:solidFill>
                  <a:prstClr val="black"/>
                </a:solidFill>
                <a:latin typeface="メイリオ" panose="020B0604030504040204" pitchFamily="50" charset="-128"/>
                <a:ea typeface="メイリオ" panose="020B0604030504040204" pitchFamily="50" charset="-128"/>
              </a:rPr>
              <a:t>）</a:t>
            </a:r>
            <a:endParaRPr lang="en-US" altLang="ja-JP" dirty="0">
              <a:solidFill>
                <a:prstClr val="black"/>
              </a:solidFill>
              <a:latin typeface="メイリオ" panose="020B0604030504040204" pitchFamily="50" charset="-128"/>
              <a:ea typeface="メイリオ" panose="020B0604030504040204" pitchFamily="50" charset="-128"/>
            </a:endParaRPr>
          </a:p>
          <a:p>
            <a:pPr marL="0" marR="0" lvl="0" indent="0" algn="l" defTabSz="457200" rtl="0" eaLnBrk="1" fontAlgn="auto" latinLnBrk="0" hangingPunct="1">
              <a:lnSpc>
                <a:spcPts val="2400"/>
              </a:lnSpc>
              <a:spcBef>
                <a:spcPts val="0"/>
              </a:spcBef>
              <a:spcAft>
                <a:spcPts val="0"/>
              </a:spcAft>
              <a:buClrTx/>
              <a:buSzTx/>
              <a:buFontTx/>
              <a:buNone/>
              <a:tabLst/>
              <a:defRPr/>
            </a:pPr>
            <a:r>
              <a:rPr lang="ja-JP" altLang="en-US" dirty="0">
                <a:solidFill>
                  <a:prstClr val="black"/>
                </a:solidFill>
                <a:latin typeface="メイリオ" panose="020B0604030504040204" pitchFamily="50" charset="-128"/>
                <a:ea typeface="メイリオ" panose="020B0604030504040204" pitchFamily="50" charset="-128"/>
              </a:rPr>
              <a:t>　　と推定。</a:t>
            </a:r>
            <a:endParaRPr lang="en-US" altLang="ja-JP" dirty="0">
              <a:solidFill>
                <a:prstClr val="black"/>
              </a:solidFill>
              <a:latin typeface="メイリオ" panose="020B0604030504040204" pitchFamily="50" charset="-128"/>
              <a:ea typeface="メイリオ" panose="020B0604030504040204" pitchFamily="50" charset="-128"/>
            </a:endParaRPr>
          </a:p>
          <a:p>
            <a:pPr marL="0" marR="0" lvl="0" indent="0" algn="l" defTabSz="457200" rtl="0" eaLnBrk="1" fontAlgn="auto" latinLnBrk="0" hangingPunct="1">
              <a:lnSpc>
                <a:spcPts val="2400"/>
              </a:lnSpc>
              <a:spcBef>
                <a:spcPts val="0"/>
              </a:spcBef>
              <a:spcAft>
                <a:spcPts val="0"/>
              </a:spcAft>
              <a:buClrTx/>
              <a:buSzTx/>
              <a:buFontTx/>
              <a:buNone/>
              <a:tabLst/>
              <a:defRPr/>
            </a:pPr>
            <a:r>
              <a:rPr lang="ja-JP" altLang="en-US" dirty="0">
                <a:solidFill>
                  <a:prstClr val="black"/>
                </a:solidFill>
                <a:latin typeface="メイリオ" panose="020B0604030504040204" pitchFamily="50" charset="-128"/>
                <a:ea typeface="メイリオ" panose="020B0604030504040204" pitchFamily="50" charset="-128"/>
              </a:rPr>
              <a:t>　・金属缶表面に</a:t>
            </a:r>
            <a:r>
              <a:rPr lang="en-US" altLang="ja-JP" baseline="30000" dirty="0">
                <a:solidFill>
                  <a:prstClr val="black"/>
                </a:solidFill>
                <a:latin typeface="メイリオ" panose="020B0604030504040204" pitchFamily="50" charset="-128"/>
                <a:ea typeface="メイリオ" panose="020B0604030504040204" pitchFamily="50" charset="-128"/>
              </a:rPr>
              <a:t>14</a:t>
            </a:r>
            <a:r>
              <a:rPr lang="en-US" altLang="ja-JP" dirty="0">
                <a:solidFill>
                  <a:prstClr val="black"/>
                </a:solidFill>
                <a:latin typeface="メイリオ" panose="020B0604030504040204" pitchFamily="50" charset="-128"/>
                <a:ea typeface="メイリオ" panose="020B0604030504040204" pitchFamily="50" charset="-128"/>
              </a:rPr>
              <a:t>C</a:t>
            </a:r>
            <a:r>
              <a:rPr lang="ja-JP" altLang="en-US" dirty="0">
                <a:solidFill>
                  <a:prstClr val="black"/>
                </a:solidFill>
                <a:latin typeface="メイリオ" panose="020B0604030504040204" pitchFamily="50" charset="-128"/>
                <a:ea typeface="メイリオ" panose="020B0604030504040204" pitchFamily="50" charset="-128"/>
              </a:rPr>
              <a:t>および</a:t>
            </a:r>
            <a:r>
              <a:rPr lang="en-US" altLang="ja-JP" baseline="30000" dirty="0">
                <a:solidFill>
                  <a:prstClr val="black"/>
                </a:solidFill>
                <a:latin typeface="メイリオ" panose="020B0604030504040204" pitchFamily="50" charset="-128"/>
                <a:ea typeface="メイリオ" panose="020B0604030504040204" pitchFamily="50" charset="-128"/>
              </a:rPr>
              <a:t>3</a:t>
            </a:r>
            <a:r>
              <a:rPr lang="en-US" altLang="ja-JP" dirty="0">
                <a:solidFill>
                  <a:prstClr val="black"/>
                </a:solidFill>
                <a:latin typeface="メイリオ" panose="020B0604030504040204" pitchFamily="50" charset="-128"/>
                <a:ea typeface="メイリオ" panose="020B0604030504040204" pitchFamily="50" charset="-128"/>
              </a:rPr>
              <a:t>H</a:t>
            </a:r>
            <a:r>
              <a:rPr lang="ja-JP" altLang="en-US" dirty="0">
                <a:solidFill>
                  <a:prstClr val="black"/>
                </a:solidFill>
                <a:latin typeface="メイリオ" panose="020B0604030504040204" pitchFamily="50" charset="-128"/>
                <a:ea typeface="メイリオ" panose="020B0604030504040204" pitchFamily="50" charset="-128"/>
              </a:rPr>
              <a:t>の汚染、</a:t>
            </a:r>
            <a:endParaRPr lang="en-US" altLang="ja-JP" dirty="0">
              <a:solidFill>
                <a:prstClr val="black"/>
              </a:solidFill>
              <a:latin typeface="メイリオ" panose="020B0604030504040204" pitchFamily="50" charset="-128"/>
              <a:ea typeface="メイリオ" panose="020B0604030504040204" pitchFamily="50" charset="-128"/>
            </a:endParaRPr>
          </a:p>
          <a:p>
            <a:pPr marL="0" marR="0" lvl="0" indent="0" algn="l" defTabSz="457200" rtl="0" eaLnBrk="1" fontAlgn="auto" latinLnBrk="0" hangingPunct="1">
              <a:lnSpc>
                <a:spcPts val="2400"/>
              </a:lnSpc>
              <a:spcBef>
                <a:spcPts val="0"/>
              </a:spcBef>
              <a:spcAft>
                <a:spcPts val="0"/>
              </a:spcAft>
              <a:buClrTx/>
              <a:buSzTx/>
              <a:buFontTx/>
              <a:buNone/>
              <a:tabLst/>
              <a:defRPr/>
            </a:pPr>
            <a:r>
              <a:rPr lang="ja-JP" altLang="en-US" dirty="0">
                <a:solidFill>
                  <a:prstClr val="black"/>
                </a:solidFill>
                <a:latin typeface="メイリオ" panose="020B0604030504040204" pitchFamily="50" charset="-128"/>
                <a:ea typeface="メイリオ" panose="020B0604030504040204" pitchFamily="50" charset="-128"/>
              </a:rPr>
              <a:t>　　および保管場所に</a:t>
            </a:r>
            <a:r>
              <a:rPr lang="en-US" altLang="ja-JP" baseline="30000" dirty="0">
                <a:solidFill>
                  <a:prstClr val="black"/>
                </a:solidFill>
                <a:latin typeface="メイリオ" panose="020B0604030504040204" pitchFamily="50" charset="-128"/>
                <a:ea typeface="メイリオ" panose="020B0604030504040204" pitchFamily="50" charset="-128"/>
              </a:rPr>
              <a:t>14</a:t>
            </a:r>
            <a:r>
              <a:rPr lang="en-US" altLang="ja-JP" dirty="0">
                <a:solidFill>
                  <a:prstClr val="black"/>
                </a:solidFill>
                <a:latin typeface="メイリオ" panose="020B0604030504040204" pitchFamily="50" charset="-128"/>
                <a:ea typeface="メイリオ" panose="020B0604030504040204" pitchFamily="50" charset="-128"/>
              </a:rPr>
              <a:t>C</a:t>
            </a:r>
            <a:r>
              <a:rPr lang="ja-JP" altLang="en-US" dirty="0">
                <a:solidFill>
                  <a:prstClr val="black"/>
                </a:solidFill>
                <a:latin typeface="メイリオ" panose="020B0604030504040204" pitchFamily="50" charset="-128"/>
                <a:ea typeface="メイリオ" panose="020B0604030504040204" pitchFamily="50" charset="-128"/>
              </a:rPr>
              <a:t>の汚染を確認。</a:t>
            </a:r>
            <a:endParaRPr lang="en-US" altLang="ja-JP" dirty="0">
              <a:solidFill>
                <a:prstClr val="black"/>
              </a:solidFill>
              <a:latin typeface="メイリオ" panose="020B0604030504040204" pitchFamily="50" charset="-128"/>
              <a:ea typeface="メイリオ" panose="020B0604030504040204" pitchFamily="50" charset="-128"/>
            </a:endParaRPr>
          </a:p>
          <a:p>
            <a:pPr marL="0" marR="0" lvl="0" indent="0" algn="l" defTabSz="457200" rtl="0" eaLnBrk="1" fontAlgn="auto" latinLnBrk="0" hangingPunct="1">
              <a:lnSpc>
                <a:spcPts val="2400"/>
              </a:lnSpc>
              <a:spcBef>
                <a:spcPts val="0"/>
              </a:spcBef>
              <a:spcAft>
                <a:spcPts val="0"/>
              </a:spcAft>
              <a:buClrTx/>
              <a:buSzTx/>
              <a:buFontTx/>
              <a:buNone/>
              <a:tabLst/>
              <a:defRPr/>
            </a:pPr>
            <a:r>
              <a:rPr lang="ja-JP" altLang="en-US" dirty="0">
                <a:solidFill>
                  <a:prstClr val="black"/>
                </a:solidFill>
                <a:latin typeface="メイリオ" panose="020B0604030504040204" pitchFamily="50" charset="-128"/>
                <a:ea typeface="メイリオ" panose="020B0604030504040204" pitchFamily="50" charset="-128"/>
              </a:rPr>
              <a:t>　・法令に基づき原子力規制庁へ報告。</a:t>
            </a:r>
            <a:endParaRPr lang="en-US" altLang="ja-JP" dirty="0">
              <a:solidFill>
                <a:prstClr val="black"/>
              </a:solidFill>
              <a:latin typeface="メイリオ" panose="020B0604030504040204" pitchFamily="50" charset="-128"/>
              <a:ea typeface="メイリオ" panose="020B0604030504040204" pitchFamily="50" charset="-128"/>
            </a:endParaRPr>
          </a:p>
          <a:p>
            <a:pPr marL="0" marR="0" lvl="0" indent="0" algn="l" defTabSz="457200" rtl="0" eaLnBrk="1" fontAlgn="auto" latinLnBrk="0" hangingPunct="1">
              <a:lnSpc>
                <a:spcPts val="2400"/>
              </a:lnSpc>
              <a:spcBef>
                <a:spcPts val="0"/>
              </a:spcBef>
              <a:spcAft>
                <a:spcPts val="0"/>
              </a:spcAft>
              <a:buClrTx/>
              <a:buSzTx/>
              <a:buFontTx/>
              <a:buNone/>
              <a:tabLst/>
              <a:defRPr/>
            </a:pPr>
            <a:endParaRPr lang="en-US" altLang="ja-JP" dirty="0">
              <a:solidFill>
                <a:prstClr val="black"/>
              </a:solidFill>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2961BA31-3994-E138-B39C-05E8D128BB14}"/>
              </a:ext>
            </a:extLst>
          </p:cNvPr>
          <p:cNvSpPr txBox="1"/>
          <p:nvPr/>
        </p:nvSpPr>
        <p:spPr>
          <a:xfrm>
            <a:off x="4930201" y="4653409"/>
            <a:ext cx="4213799" cy="553998"/>
          </a:xfrm>
          <a:prstGeom prst="rect">
            <a:avLst/>
          </a:prstGeom>
          <a:noFill/>
        </p:spPr>
        <p:txBody>
          <a:bodyPr wrap="square">
            <a:spAutoFit/>
          </a:bodyPr>
          <a:lstStyle/>
          <a:p>
            <a:r>
              <a:rPr lang="ja-JP" altLang="en-US" sz="1000" dirty="0">
                <a:latin typeface="メイリオ" panose="020B0604030504040204" pitchFamily="50" charset="-128"/>
                <a:ea typeface="メイリオ" panose="020B0604030504040204" pitchFamily="50" charset="-128"/>
              </a:rPr>
              <a:t>出典：富山大学における放射性同位元素の管理区域外漏えいについて</a:t>
            </a:r>
            <a:endParaRPr lang="en-US" altLang="ja-JP" sz="1000"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(1) </a:t>
            </a:r>
            <a:r>
              <a:rPr lang="ja-JP" altLang="en-US" sz="1000" dirty="0">
                <a:latin typeface="メイリオ" panose="020B0604030504040204" pitchFamily="50" charset="-128"/>
                <a:ea typeface="メイリオ" panose="020B0604030504040204" pitchFamily="50" charset="-128"/>
              </a:rPr>
              <a:t>事故故障等の状況及びそれに対する処置に係る報告書</a:t>
            </a:r>
            <a:endParaRPr lang="en-US" altLang="ja-JP" sz="1000"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(2) </a:t>
            </a:r>
            <a:r>
              <a:rPr lang="ja-JP" altLang="en-US" sz="1000" dirty="0">
                <a:latin typeface="メイリオ" panose="020B0604030504040204" pitchFamily="50" charset="-128"/>
                <a:ea typeface="メイリオ" panose="020B0604030504040204" pitchFamily="50" charset="-128"/>
              </a:rPr>
              <a:t>富山大学からの報告の概要　別添図</a:t>
            </a:r>
            <a:endParaRPr lang="en-US" altLang="ja-JP" sz="1000" dirty="0">
              <a:latin typeface="メイリオ" panose="020B0604030504040204" pitchFamily="50" charset="-128"/>
              <a:ea typeface="メイリオ" panose="020B0604030504040204" pitchFamily="50" charset="-128"/>
            </a:endParaRPr>
          </a:p>
        </p:txBody>
      </p:sp>
      <p:pic>
        <p:nvPicPr>
          <p:cNvPr id="22" name="図 21">
            <a:extLst>
              <a:ext uri="{FF2B5EF4-FFF2-40B4-BE49-F238E27FC236}">
                <a16:creationId xmlns:a16="http://schemas.microsoft.com/office/drawing/2014/main" id="{A522D239-C5C2-B866-B8FC-F83E4B1F722E}"/>
              </a:ext>
            </a:extLst>
          </p:cNvPr>
          <p:cNvPicPr>
            <a:picLocks noChangeAspect="1"/>
          </p:cNvPicPr>
          <p:nvPr/>
        </p:nvPicPr>
        <p:blipFill>
          <a:blip r:embed="rId2"/>
          <a:stretch>
            <a:fillRect/>
          </a:stretch>
        </p:blipFill>
        <p:spPr>
          <a:xfrm>
            <a:off x="4867564" y="1520511"/>
            <a:ext cx="4191594" cy="2670498"/>
          </a:xfrm>
          <a:prstGeom prst="rect">
            <a:avLst/>
          </a:prstGeom>
        </p:spPr>
      </p:pic>
      <p:sp>
        <p:nvSpPr>
          <p:cNvPr id="23" name="テキスト ボックス 22">
            <a:extLst>
              <a:ext uri="{FF2B5EF4-FFF2-40B4-BE49-F238E27FC236}">
                <a16:creationId xmlns:a16="http://schemas.microsoft.com/office/drawing/2014/main" id="{EEDA0E67-5723-D0FC-7707-9DBE96C428AA}"/>
              </a:ext>
            </a:extLst>
          </p:cNvPr>
          <p:cNvSpPr txBox="1"/>
          <p:nvPr/>
        </p:nvSpPr>
        <p:spPr>
          <a:xfrm>
            <a:off x="6251964" y="1141751"/>
            <a:ext cx="1422793" cy="400110"/>
          </a:xfrm>
          <a:prstGeom prst="rect">
            <a:avLst/>
          </a:prstGeom>
          <a:noFill/>
        </p:spPr>
        <p:txBody>
          <a:bodyPr wrap="square" rtlCol="0">
            <a:spAutoFit/>
          </a:bodyPr>
          <a:lstStyle/>
          <a:p>
            <a:pPr marL="0" marR="0" lvl="0" indent="0" algn="ctr" defTabSz="457200" rtl="0" eaLnBrk="1" fontAlgn="auto" latinLnBrk="0" hangingPunct="1">
              <a:lnSpc>
                <a:spcPts val="2400"/>
              </a:lnSpc>
              <a:spcBef>
                <a:spcPts val="0"/>
              </a:spcBef>
              <a:spcAft>
                <a:spcPts val="0"/>
              </a:spcAft>
              <a:buClrTx/>
              <a:buSzTx/>
              <a:buFontTx/>
              <a:buNone/>
              <a:tabLst/>
              <a:defRPr/>
            </a:pPr>
            <a:r>
              <a:rPr lang="ja-JP" altLang="en-US" dirty="0">
                <a:solidFill>
                  <a:prstClr val="black"/>
                </a:solidFill>
                <a:latin typeface="メイリオ" panose="020B0604030504040204" pitchFamily="50" charset="-128"/>
                <a:ea typeface="メイリオ" panose="020B0604030504040204" pitchFamily="50" charset="-128"/>
              </a:rPr>
              <a:t>現地の写真</a:t>
            </a:r>
            <a:endParaRPr lang="en-US" altLang="ja-JP"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9274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iterate type="lt">
                                    <p:tmAbs val="300"/>
                                  </p:iterate>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5"/>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B9800-2236-D055-0310-02B294E20246}"/>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591FC8C4-644C-3F34-ED50-04044ADB5478}"/>
              </a:ext>
            </a:extLst>
          </p:cNvPr>
          <p:cNvSpPr/>
          <p:nvPr/>
        </p:nvSpPr>
        <p:spPr>
          <a:xfrm>
            <a:off x="5389912" y="5306741"/>
            <a:ext cx="288033" cy="276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cxnSp>
        <p:nvCxnSpPr>
          <p:cNvPr id="8" name="直線コネクタ 7">
            <a:extLst>
              <a:ext uri="{FF2B5EF4-FFF2-40B4-BE49-F238E27FC236}">
                <a16:creationId xmlns:a16="http://schemas.microsoft.com/office/drawing/2014/main" id="{BB99BF8F-CE1A-493F-8AF7-A066DCAB7CF2}"/>
              </a:ext>
            </a:extLst>
          </p:cNvPr>
          <p:cNvCxnSpPr/>
          <p:nvPr/>
        </p:nvCxnSpPr>
        <p:spPr>
          <a:xfrm>
            <a:off x="0" y="5203882"/>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テキスト ボックス 8">
            <a:extLst>
              <a:ext uri="{FF2B5EF4-FFF2-40B4-BE49-F238E27FC236}">
                <a16:creationId xmlns:a16="http://schemas.microsoft.com/office/drawing/2014/main" id="{54CBAFF2-B2FC-8026-6CD0-9A724A9729FE}"/>
              </a:ext>
            </a:extLst>
          </p:cNvPr>
          <p:cNvSpPr txBox="1"/>
          <p:nvPr/>
        </p:nvSpPr>
        <p:spPr>
          <a:xfrm>
            <a:off x="0" y="4855898"/>
            <a:ext cx="543739" cy="388568"/>
          </a:xfrm>
          <a:prstGeom prst="rect">
            <a:avLst/>
          </a:prstGeom>
          <a:noFill/>
        </p:spPr>
        <p:txBody>
          <a:bodyPr wrap="non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解説</a:t>
            </a:r>
            <a:endParaRPr kumimoji="0"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10" name="テキスト ボックス 9">
            <a:extLst>
              <a:ext uri="{FF2B5EF4-FFF2-40B4-BE49-F238E27FC236}">
                <a16:creationId xmlns:a16="http://schemas.microsoft.com/office/drawing/2014/main" id="{C2ACB13F-2FD2-09FE-2DA2-6CAE911E736D}"/>
              </a:ext>
            </a:extLst>
          </p:cNvPr>
          <p:cNvSpPr txBox="1"/>
          <p:nvPr/>
        </p:nvSpPr>
        <p:spPr>
          <a:xfrm>
            <a:off x="84841" y="5232166"/>
            <a:ext cx="8974317" cy="160043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メイリオ" pitchFamily="50" charset="-128"/>
                <a:cs typeface="Arial" panose="020B0604020202020204" pitchFamily="34" charset="0"/>
              </a:rPr>
              <a:t>発見場所の放射線量はバックグラウンドレベルであり、また缶や発見場所の汚染の程度も軽微であったことから人体および周辺環境への影響はないと判断されました。</a:t>
            </a:r>
            <a:endParaRPr kumimoji="0"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メイリオ" pitchFamily="50"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Arial" panose="020B0604020202020204" pitchFamily="34" charset="0"/>
                <a:ea typeface="メイリオ" pitchFamily="50" charset="-128"/>
                <a:cs typeface="Arial" panose="020B0604020202020204" pitchFamily="34" charset="0"/>
              </a:rPr>
              <a:t>元職員は</a:t>
            </a:r>
            <a:r>
              <a:rPr lang="ja-JP" altLang="en-US" sz="1400" noProof="0" dirty="0">
                <a:solidFill>
                  <a:prstClr val="black"/>
                </a:solidFill>
                <a:latin typeface="Arial" panose="020B0604020202020204" pitchFamily="34" charset="0"/>
                <a:ea typeface="メイリオ" pitchFamily="50" charset="-128"/>
                <a:cs typeface="Arial" panose="020B0604020202020204" pitchFamily="34" charset="0"/>
              </a:rPr>
              <a:t>故人のため持ち帰った時期や理由は不明ですが、元職員の倫理観欠如や大学側の研究倫理に対する教育・指導体制に問題があったことが、このような事態をもたらしたと報告されました。</a:t>
            </a:r>
            <a:endParaRPr lang="en-US" altLang="ja-JP" sz="1400" noProof="0" dirty="0">
              <a:solidFill>
                <a:prstClr val="black"/>
              </a:solidFill>
              <a:latin typeface="Arial" panose="020B0604020202020204" pitchFamily="34" charset="0"/>
              <a:ea typeface="メイリオ" pitchFamily="50"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dirty="0">
                <a:ln>
                  <a:noFill/>
                </a:ln>
                <a:solidFill>
                  <a:prstClr val="black"/>
                </a:solidFill>
                <a:effectLst/>
                <a:uLnTx/>
                <a:uFillTx/>
                <a:latin typeface="Arial" panose="020B0604020202020204" pitchFamily="34" charset="0"/>
                <a:ea typeface="メイリオ" pitchFamily="50" charset="-128"/>
                <a:cs typeface="Arial" panose="020B0604020202020204" pitchFamily="34" charset="0"/>
              </a:rPr>
              <a:t>対策として、発見場所の汚染状況の精査および除染方法の検討、大学内における</a:t>
            </a:r>
            <a:r>
              <a:rPr kumimoji="0" lang="en-US" altLang="ja-JP" sz="1400" b="0" i="0" u="none" strike="noStrike" kern="1200" cap="none" spc="0" normalizeH="0" baseline="0" dirty="0">
                <a:ln>
                  <a:noFill/>
                </a:ln>
                <a:solidFill>
                  <a:prstClr val="black"/>
                </a:solidFill>
                <a:effectLst/>
                <a:uLnTx/>
                <a:uFillTx/>
                <a:latin typeface="Arial" panose="020B0604020202020204" pitchFamily="34" charset="0"/>
                <a:ea typeface="メイリオ" pitchFamily="50" charset="-128"/>
                <a:cs typeface="Arial" panose="020B0604020202020204" pitchFamily="34" charset="0"/>
              </a:rPr>
              <a:t>RI</a:t>
            </a:r>
            <a:r>
              <a:rPr kumimoji="0" lang="ja-JP" altLang="en-US" sz="1400" b="0" i="0" u="none" strike="noStrike" kern="1200" cap="none" spc="0" normalizeH="0" baseline="0" dirty="0">
                <a:ln>
                  <a:noFill/>
                </a:ln>
                <a:solidFill>
                  <a:prstClr val="black"/>
                </a:solidFill>
                <a:effectLst/>
                <a:uLnTx/>
                <a:uFillTx/>
                <a:latin typeface="Arial" panose="020B0604020202020204" pitchFamily="34" charset="0"/>
                <a:ea typeface="メイリオ" pitchFamily="50" charset="-128"/>
                <a:cs typeface="Arial" panose="020B0604020202020204" pitchFamily="34" charset="0"/>
              </a:rPr>
              <a:t>の点検・調査、また放射線業務従事者の放射線安全管理に係る法令遵守と倫理的行動の徹底を行うとのことです。この事故を踏まえ、本教育訓練を全放射線業務従事者の安全意識や倫理観の向上に役立てていただければ幸いです。</a:t>
            </a:r>
            <a:endParaRPr kumimoji="0"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メイリオ" pitchFamily="50" charset="-128"/>
              <a:cs typeface="Arial" panose="020B0604020202020204" pitchFamily="34" charset="0"/>
            </a:endParaRPr>
          </a:p>
        </p:txBody>
      </p:sp>
      <p:sp>
        <p:nvSpPr>
          <p:cNvPr id="4" name="テキスト ボックス 3">
            <a:extLst>
              <a:ext uri="{FF2B5EF4-FFF2-40B4-BE49-F238E27FC236}">
                <a16:creationId xmlns:a16="http://schemas.microsoft.com/office/drawing/2014/main" id="{20176992-479E-CAF2-3B35-BA4590132E88}"/>
              </a:ext>
            </a:extLst>
          </p:cNvPr>
          <p:cNvSpPr txBox="1"/>
          <p:nvPr/>
        </p:nvSpPr>
        <p:spPr>
          <a:xfrm>
            <a:off x="146865" y="744870"/>
            <a:ext cx="8912293" cy="3416320"/>
          </a:xfrm>
          <a:prstGeom prst="rect">
            <a:avLst/>
          </a:prstGeom>
          <a:noFill/>
        </p:spPr>
        <p:txBody>
          <a:bodyPr wrap="square" rtlCol="0">
            <a:spAutoFit/>
          </a:bodyPr>
          <a:lstStyle/>
          <a:p>
            <a:pPr lvl="0">
              <a:defRPr/>
            </a:pPr>
            <a:r>
              <a:rPr lang="ja-JP" altLang="en-US" dirty="0">
                <a:solidFill>
                  <a:prstClr val="black"/>
                </a:solidFill>
                <a:latin typeface="メイリオ" panose="020B0604030504040204" pitchFamily="50" charset="-128"/>
                <a:ea typeface="メイリオ" panose="020B0604030504040204" pitchFamily="50" charset="-128"/>
              </a:rPr>
              <a:t>人体および周辺環境への影響</a:t>
            </a:r>
            <a:endParaRPr lang="en-US" altLang="ja-JP" dirty="0">
              <a:solidFill>
                <a:prstClr val="black"/>
              </a:solidFill>
              <a:latin typeface="メイリオ" panose="020B0604030504040204" pitchFamily="50" charset="-128"/>
              <a:ea typeface="メイリオ" panose="020B0604030504040204" pitchFamily="50" charset="-128"/>
            </a:endParaRPr>
          </a:p>
          <a:p>
            <a:pPr lvl="0">
              <a:defRPr/>
            </a:pPr>
            <a:r>
              <a:rPr lang="ja-JP" altLang="en-US" dirty="0">
                <a:solidFill>
                  <a:prstClr val="black"/>
                </a:solidFill>
                <a:latin typeface="メイリオ" panose="020B0604030504040204" pitchFamily="50" charset="-128"/>
                <a:ea typeface="メイリオ" panose="020B0604030504040204" pitchFamily="50" charset="-128"/>
              </a:rPr>
              <a:t>　　・発見場所の放射線量はバックグラウンドレベルであり、</a:t>
            </a:r>
            <a:endParaRPr lang="en-US" altLang="ja-JP" dirty="0">
              <a:solidFill>
                <a:prstClr val="black"/>
              </a:solidFill>
              <a:latin typeface="メイリオ" panose="020B0604030504040204" pitchFamily="50" charset="-128"/>
              <a:ea typeface="メイリオ" panose="020B0604030504040204" pitchFamily="50" charset="-128"/>
            </a:endParaRPr>
          </a:p>
          <a:p>
            <a:pPr lvl="0">
              <a:defRPr/>
            </a:pPr>
            <a:r>
              <a:rPr lang="ja-JP" altLang="en-US" dirty="0">
                <a:solidFill>
                  <a:prstClr val="black"/>
                </a:solidFill>
                <a:latin typeface="メイリオ" panose="020B0604030504040204" pitchFamily="50" charset="-128"/>
                <a:ea typeface="メイリオ" panose="020B0604030504040204" pitchFamily="50" charset="-128"/>
              </a:rPr>
              <a:t>　　　汚染の程度も軽微であることから、人体および周辺環境への影響はない。</a:t>
            </a:r>
            <a:endParaRPr lang="en-US" altLang="ja-JP" dirty="0">
              <a:solidFill>
                <a:prstClr val="black"/>
              </a:solidFill>
              <a:latin typeface="メイリオ" panose="020B0604030504040204" pitchFamily="50" charset="-128"/>
              <a:ea typeface="メイリオ" panose="020B0604030504040204" pitchFamily="50" charset="-128"/>
            </a:endParaRPr>
          </a:p>
          <a:p>
            <a:pPr lvl="0">
              <a:defRPr/>
            </a:pPr>
            <a:endParaRPr lang="en-US" altLang="ja-JP" dirty="0">
              <a:solidFill>
                <a:prstClr val="black"/>
              </a:solidFill>
              <a:latin typeface="メイリオ" panose="020B0604030504040204" pitchFamily="50" charset="-128"/>
              <a:ea typeface="メイリオ" panose="020B0604030504040204" pitchFamily="50" charset="-128"/>
            </a:endParaRPr>
          </a:p>
          <a:p>
            <a:pPr lvl="0">
              <a:defRPr/>
            </a:pPr>
            <a:r>
              <a:rPr lang="ja-JP" altLang="en-US" dirty="0">
                <a:solidFill>
                  <a:prstClr val="black"/>
                </a:solidFill>
                <a:latin typeface="メイリオ" panose="020B0604030504040204" pitchFamily="50" charset="-128"/>
                <a:ea typeface="メイリオ" panose="020B0604030504040204" pitchFamily="50" charset="-128"/>
              </a:rPr>
              <a:t>原因</a:t>
            </a:r>
            <a:endParaRPr lang="en-US" altLang="ja-JP" dirty="0">
              <a:solidFill>
                <a:prstClr val="black"/>
              </a:solidFill>
              <a:latin typeface="メイリオ" panose="020B0604030504040204" pitchFamily="50" charset="-128"/>
              <a:ea typeface="メイリオ" panose="020B0604030504040204" pitchFamily="50" charset="-128"/>
            </a:endParaRPr>
          </a:p>
          <a:p>
            <a:pPr lvl="0">
              <a:defRPr/>
            </a:pPr>
            <a:r>
              <a:rPr lang="ja-JP" altLang="en-US" dirty="0">
                <a:solidFill>
                  <a:prstClr val="black"/>
                </a:solidFill>
                <a:latin typeface="メイリオ" panose="020B0604030504040204" pitchFamily="50" charset="-128"/>
                <a:ea typeface="メイリオ" panose="020B0604030504040204" pitchFamily="50" charset="-128"/>
              </a:rPr>
              <a:t>　　・故人のため、自宅へ持ち帰った時期や理由は不明。　　</a:t>
            </a:r>
            <a:endParaRPr lang="en-US" altLang="ja-JP" dirty="0">
              <a:solidFill>
                <a:prstClr val="black"/>
              </a:solidFill>
              <a:latin typeface="メイリオ" panose="020B0604030504040204" pitchFamily="50" charset="-128"/>
              <a:ea typeface="メイリオ" panose="020B0604030504040204" pitchFamily="50" charset="-128"/>
            </a:endParaRPr>
          </a:p>
          <a:p>
            <a:pPr lvl="0">
              <a:defRPr/>
            </a:pPr>
            <a:r>
              <a:rPr lang="ja-JP" altLang="en-US" dirty="0">
                <a:solidFill>
                  <a:prstClr val="black"/>
                </a:solidFill>
                <a:latin typeface="メイリオ" panose="020B0604030504040204" pitchFamily="50" charset="-128"/>
                <a:ea typeface="メイリオ" panose="020B0604030504040204" pitchFamily="50" charset="-128"/>
              </a:rPr>
              <a:t>　　・元職員の倫理観欠如と、大学側の研究倫理に対する教育・指導体制に問題。</a:t>
            </a:r>
            <a:endParaRPr lang="en-US" altLang="ja-JP" dirty="0">
              <a:solidFill>
                <a:prstClr val="black"/>
              </a:solidFill>
              <a:latin typeface="メイリオ" panose="020B0604030504040204" pitchFamily="50" charset="-128"/>
              <a:ea typeface="メイリオ" panose="020B0604030504040204" pitchFamily="50" charset="-128"/>
            </a:endParaRPr>
          </a:p>
          <a:p>
            <a:pPr lvl="0">
              <a:defRPr/>
            </a:pPr>
            <a:endParaRPr lang="en-US" altLang="ja-JP" dirty="0">
              <a:solidFill>
                <a:prstClr val="black"/>
              </a:solidFill>
              <a:latin typeface="メイリオ" panose="020B0604030504040204" pitchFamily="50" charset="-128"/>
              <a:ea typeface="メイリオ" panose="020B0604030504040204" pitchFamily="50" charset="-128"/>
            </a:endParaRPr>
          </a:p>
          <a:p>
            <a:pPr lvl="0">
              <a:defRPr/>
            </a:pPr>
            <a:r>
              <a:rPr lang="ja-JP" altLang="en-US" dirty="0">
                <a:solidFill>
                  <a:prstClr val="black"/>
                </a:solidFill>
                <a:latin typeface="メイリオ" panose="020B0604030504040204" pitchFamily="50" charset="-128"/>
                <a:ea typeface="メイリオ" panose="020B0604030504040204" pitchFamily="50" charset="-128"/>
              </a:rPr>
              <a:t>対策</a:t>
            </a:r>
            <a:endParaRPr lang="en-US" altLang="ja-JP" dirty="0">
              <a:solidFill>
                <a:prstClr val="black"/>
              </a:solidFill>
              <a:latin typeface="メイリオ" panose="020B0604030504040204" pitchFamily="50" charset="-128"/>
              <a:ea typeface="メイリオ" panose="020B0604030504040204" pitchFamily="50" charset="-128"/>
            </a:endParaRPr>
          </a:p>
          <a:p>
            <a:pPr lvl="0">
              <a:defRPr/>
            </a:pPr>
            <a:r>
              <a:rPr lang="ja-JP" altLang="en-US" dirty="0">
                <a:solidFill>
                  <a:prstClr val="black"/>
                </a:solidFill>
                <a:latin typeface="メイリオ" panose="020B0604030504040204" pitchFamily="50" charset="-128"/>
                <a:ea typeface="メイリオ" panose="020B0604030504040204" pitchFamily="50" charset="-128"/>
              </a:rPr>
              <a:t>　　・発見場所の汚染状況の精査と除染方法の検討。</a:t>
            </a:r>
            <a:endParaRPr lang="en-US" altLang="ja-JP" dirty="0">
              <a:solidFill>
                <a:prstClr val="black"/>
              </a:solidFill>
              <a:latin typeface="メイリオ" panose="020B0604030504040204" pitchFamily="50" charset="-128"/>
              <a:ea typeface="メイリオ" panose="020B0604030504040204" pitchFamily="50" charset="-128"/>
            </a:endParaRPr>
          </a:p>
          <a:p>
            <a:pPr lvl="0">
              <a:defRPr/>
            </a:pPr>
            <a:r>
              <a:rPr lang="ja-JP" altLang="en-US" dirty="0">
                <a:solidFill>
                  <a:prstClr val="black"/>
                </a:solidFill>
                <a:latin typeface="メイリオ" panose="020B0604030504040204" pitchFamily="50" charset="-128"/>
                <a:ea typeface="メイリオ" panose="020B0604030504040204" pitchFamily="50" charset="-128"/>
              </a:rPr>
              <a:t>　　・大学内における</a:t>
            </a:r>
            <a:r>
              <a:rPr lang="en-US" altLang="ja-JP" dirty="0">
                <a:solidFill>
                  <a:prstClr val="black"/>
                </a:solidFill>
                <a:latin typeface="メイリオ" panose="020B0604030504040204" pitchFamily="50" charset="-128"/>
                <a:ea typeface="メイリオ" panose="020B0604030504040204" pitchFamily="50" charset="-128"/>
              </a:rPr>
              <a:t>RI</a:t>
            </a:r>
            <a:r>
              <a:rPr lang="ja-JP" altLang="en-US" dirty="0">
                <a:solidFill>
                  <a:prstClr val="black"/>
                </a:solidFill>
                <a:latin typeface="メイリオ" panose="020B0604030504040204" pitchFamily="50" charset="-128"/>
                <a:ea typeface="メイリオ" panose="020B0604030504040204" pitchFamily="50" charset="-128"/>
              </a:rPr>
              <a:t>の点検・調査。</a:t>
            </a:r>
            <a:endParaRPr lang="en-US" altLang="ja-JP" dirty="0">
              <a:solidFill>
                <a:prstClr val="black"/>
              </a:solidFill>
              <a:latin typeface="メイリオ" panose="020B0604030504040204" pitchFamily="50" charset="-128"/>
              <a:ea typeface="メイリオ" panose="020B0604030504040204" pitchFamily="50" charset="-128"/>
            </a:endParaRPr>
          </a:p>
          <a:p>
            <a:pPr lvl="0">
              <a:defRPr/>
            </a:pPr>
            <a:r>
              <a:rPr lang="ja-JP" altLang="en-US" dirty="0">
                <a:solidFill>
                  <a:prstClr val="black"/>
                </a:solidFill>
                <a:latin typeface="メイリオ" panose="020B0604030504040204" pitchFamily="50" charset="-128"/>
                <a:ea typeface="メイリオ" panose="020B0604030504040204" pitchFamily="50" charset="-128"/>
              </a:rPr>
              <a:t>　　・放射線業務従事者の放射線安全管理に係る法令遵守と倫理的行動の徹底。</a:t>
            </a:r>
            <a:endParaRPr lang="en-US" altLang="ja-JP" dirty="0">
              <a:solidFill>
                <a:prstClr val="black"/>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C1548459-3BCA-B972-1B6E-5BF7DB898BB5}"/>
              </a:ext>
            </a:extLst>
          </p:cNvPr>
          <p:cNvSpPr txBox="1"/>
          <p:nvPr/>
        </p:nvSpPr>
        <p:spPr>
          <a:xfrm>
            <a:off x="113121" y="169682"/>
            <a:ext cx="6673622" cy="461665"/>
          </a:xfrm>
          <a:prstGeom prst="rect">
            <a:avLst/>
          </a:prstGeom>
          <a:noFill/>
        </p:spPr>
        <p:txBody>
          <a:bodyPr wrap="none" rtlCol="0">
            <a:spAutoFit/>
          </a:bodyPr>
          <a:lstStyle/>
          <a:p>
            <a:pPr lvl="0">
              <a:defRPr/>
            </a:pPr>
            <a:r>
              <a:rPr lang="ja-JP" altLang="en-US" sz="2400" u="sng" dirty="0">
                <a:solidFill>
                  <a:prstClr val="black"/>
                </a:solidFill>
                <a:latin typeface="メイリオ" pitchFamily="50" charset="-128"/>
                <a:ea typeface="メイリオ" pitchFamily="50" charset="-128"/>
                <a:cs typeface="メイリオ" pitchFamily="50" charset="-128"/>
              </a:rPr>
              <a:t>⑥富山大学における</a:t>
            </a:r>
            <a:r>
              <a:rPr lang="en-US" altLang="ja-JP" sz="2400" u="sng" dirty="0">
                <a:solidFill>
                  <a:prstClr val="black"/>
                </a:solidFill>
                <a:latin typeface="メイリオ" pitchFamily="50" charset="-128"/>
                <a:ea typeface="メイリオ" pitchFamily="50" charset="-128"/>
                <a:cs typeface="メイリオ" pitchFamily="50" charset="-128"/>
              </a:rPr>
              <a:t>RI</a:t>
            </a:r>
            <a:r>
              <a:rPr lang="ja-JP" altLang="en-US" sz="2400" u="sng" dirty="0">
                <a:solidFill>
                  <a:prstClr val="black"/>
                </a:solidFill>
                <a:latin typeface="メイリオ" pitchFamily="50" charset="-128"/>
                <a:ea typeface="メイリオ" pitchFamily="50" charset="-128"/>
                <a:cs typeface="メイリオ" pitchFamily="50" charset="-128"/>
              </a:rPr>
              <a:t>の管理区域外漏えい事例</a:t>
            </a:r>
            <a:endParaRPr lang="en-US" altLang="ja-JP" sz="2400" u="sng" dirty="0">
              <a:solidFill>
                <a:prstClr val="black"/>
              </a:solidFill>
              <a:latin typeface="メイリオ" pitchFamily="50" charset="-128"/>
              <a:ea typeface="メイリオ" pitchFamily="50" charset="-128"/>
              <a:cs typeface="メイリオ" pitchFamily="50" charset="-128"/>
            </a:endParaRPr>
          </a:p>
        </p:txBody>
      </p:sp>
      <p:sp>
        <p:nvSpPr>
          <p:cNvPr id="6" name="テキスト ボックス 5">
            <a:extLst>
              <a:ext uri="{FF2B5EF4-FFF2-40B4-BE49-F238E27FC236}">
                <a16:creationId xmlns:a16="http://schemas.microsoft.com/office/drawing/2014/main" id="{7D1F5537-5C86-25ED-B458-85C19935D5A2}"/>
              </a:ext>
            </a:extLst>
          </p:cNvPr>
          <p:cNvSpPr txBox="1"/>
          <p:nvPr/>
        </p:nvSpPr>
        <p:spPr>
          <a:xfrm>
            <a:off x="543739" y="4278341"/>
            <a:ext cx="7802136" cy="369332"/>
          </a:xfrm>
          <a:prstGeom prst="rect">
            <a:avLst/>
          </a:prstGeom>
          <a:noFill/>
        </p:spPr>
        <p:txBody>
          <a:bodyPr wrap="none" rtlCol="0">
            <a:spAutoFit/>
          </a:bodyPr>
          <a:lstStyle/>
          <a:p>
            <a:pPr lvl="0">
              <a:defRPr/>
            </a:pPr>
            <a:r>
              <a:rPr lang="ja-JP" altLang="en-US" b="1" u="sng" dirty="0">
                <a:solidFill>
                  <a:prstClr val="black"/>
                </a:solidFill>
                <a:latin typeface="メイリオ" pitchFamily="50" charset="-128"/>
                <a:ea typeface="メイリオ" pitchFamily="50" charset="-128"/>
                <a:cs typeface="メイリオ" pitchFamily="50" charset="-128"/>
              </a:rPr>
              <a:t>全放射線業務従事者（主任者と利用者）の安全意識や倫理観の向上が重要</a:t>
            </a:r>
            <a:endParaRPr lang="en-US" altLang="ja-JP" b="1" u="sng" dirty="0">
              <a:solidFill>
                <a:prstClr val="black"/>
              </a:solidFill>
              <a:latin typeface="メイリオ" pitchFamily="50" charset="-128"/>
              <a:ea typeface="メイリオ" pitchFamily="50" charset="-128"/>
              <a:cs typeface="メイリオ" pitchFamily="50" charset="-128"/>
            </a:endParaRPr>
          </a:p>
        </p:txBody>
      </p:sp>
      <p:sp>
        <p:nvSpPr>
          <p:cNvPr id="2" name="テキスト ボックス 1">
            <a:extLst>
              <a:ext uri="{FF2B5EF4-FFF2-40B4-BE49-F238E27FC236}">
                <a16:creationId xmlns:a16="http://schemas.microsoft.com/office/drawing/2014/main" id="{E018E0FC-374B-6C28-1090-78761FA523BE}"/>
              </a:ext>
            </a:extLst>
          </p:cNvPr>
          <p:cNvSpPr txBox="1"/>
          <p:nvPr/>
        </p:nvSpPr>
        <p:spPr>
          <a:xfrm>
            <a:off x="8191410" y="4126472"/>
            <a:ext cx="3877985" cy="584775"/>
          </a:xfrm>
          <a:prstGeom prst="rect">
            <a:avLst/>
          </a:prstGeom>
          <a:noFill/>
          <a:ln>
            <a:noFill/>
          </a:ln>
        </p:spPr>
        <p:txBody>
          <a:bodyPr wrap="none" rtlCol="0">
            <a:spAutoFit/>
          </a:bodyPr>
          <a:lstStyle/>
          <a:p>
            <a:r>
              <a:rPr lang="ja-JP" altLang="en-US" sz="1600" dirty="0">
                <a:highlight>
                  <a:srgbClr val="FFFF00"/>
                </a:highlight>
                <a:latin typeface="Arial" panose="020B0604020202020204" pitchFamily="34" charset="0"/>
                <a:ea typeface="メイリオ" panose="020B0604030504040204" pitchFamily="50" charset="-128"/>
                <a:cs typeface="Arial" panose="020B0604020202020204" pitchFamily="34" charset="0"/>
              </a:rPr>
              <a:t>・事故の教訓でまとめ。</a:t>
            </a:r>
            <a:endParaRPr lang="en-US" altLang="ja-JP" sz="1600" dirty="0">
              <a:highlight>
                <a:srgbClr val="FFFF00"/>
              </a:highlight>
              <a:latin typeface="Arial" panose="020B0604020202020204" pitchFamily="34" charset="0"/>
              <a:ea typeface="メイリオ" panose="020B0604030504040204" pitchFamily="50" charset="-128"/>
              <a:cs typeface="Arial" panose="020B0604020202020204" pitchFamily="34" charset="0"/>
            </a:endParaRPr>
          </a:p>
          <a:p>
            <a:r>
              <a:rPr lang="ja-JP" altLang="en-US" sz="1600" dirty="0">
                <a:highlight>
                  <a:srgbClr val="FFFF00"/>
                </a:highlight>
                <a:latin typeface="Arial" panose="020B0604020202020204" pitchFamily="34" charset="0"/>
                <a:ea typeface="メイリオ" panose="020B0604030504040204" pitchFamily="50" charset="-128"/>
                <a:cs typeface="Arial" panose="020B0604020202020204" pitchFamily="34" charset="0"/>
              </a:rPr>
              <a:t>良いまとめ方があれば変えてください。</a:t>
            </a:r>
            <a:endParaRPr lang="en-US" altLang="ja-JP" sz="1600" dirty="0">
              <a:highlight>
                <a:srgbClr val="FFFF00"/>
              </a:highlight>
              <a:latin typeface="Arial" panose="020B0604020202020204" pitchFamily="34" charset="0"/>
              <a:ea typeface="メイリオ" panose="020B0604030504040204" pitchFamily="50" charset="-128"/>
              <a:cs typeface="Arial" panose="020B0604020202020204" pitchFamily="34" charset="0"/>
            </a:endParaRPr>
          </a:p>
        </p:txBody>
      </p:sp>
      <p:sp>
        <p:nvSpPr>
          <p:cNvPr id="14" name="テキスト ボックス 13">
            <a:extLst>
              <a:ext uri="{FF2B5EF4-FFF2-40B4-BE49-F238E27FC236}">
                <a16:creationId xmlns:a16="http://schemas.microsoft.com/office/drawing/2014/main" id="{1EF7CA64-4D9D-8847-9DC6-8600A438539C}"/>
              </a:ext>
            </a:extLst>
          </p:cNvPr>
          <p:cNvSpPr txBox="1"/>
          <p:nvPr/>
        </p:nvSpPr>
        <p:spPr>
          <a:xfrm>
            <a:off x="4930201" y="4653409"/>
            <a:ext cx="4213799" cy="553998"/>
          </a:xfrm>
          <a:prstGeom prst="rect">
            <a:avLst/>
          </a:prstGeom>
          <a:noFill/>
        </p:spPr>
        <p:txBody>
          <a:bodyPr wrap="square">
            <a:spAutoFit/>
          </a:bodyPr>
          <a:lstStyle/>
          <a:p>
            <a:r>
              <a:rPr lang="ja-JP" altLang="en-US" sz="1000" dirty="0">
                <a:latin typeface="メイリオ" panose="020B0604030504040204" pitchFamily="50" charset="-128"/>
                <a:ea typeface="メイリオ" panose="020B0604030504040204" pitchFamily="50" charset="-128"/>
              </a:rPr>
              <a:t>出典：富山大学における放射性同位元素の管理区域外漏えいについて</a:t>
            </a:r>
            <a:endParaRPr lang="en-US" altLang="ja-JP" sz="1000"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(1) </a:t>
            </a:r>
            <a:r>
              <a:rPr lang="ja-JP" altLang="en-US" sz="1000" dirty="0">
                <a:latin typeface="メイリオ" panose="020B0604030504040204" pitchFamily="50" charset="-128"/>
                <a:ea typeface="メイリオ" panose="020B0604030504040204" pitchFamily="50" charset="-128"/>
              </a:rPr>
              <a:t>事故故障等の状況及びそれに対する処置に係る報告書</a:t>
            </a:r>
            <a:endParaRPr lang="en-US" altLang="ja-JP" sz="1000"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(2) </a:t>
            </a:r>
            <a:r>
              <a:rPr lang="ja-JP" altLang="en-US" sz="1000" dirty="0">
                <a:latin typeface="メイリオ" panose="020B0604030504040204" pitchFamily="50" charset="-128"/>
                <a:ea typeface="メイリオ" panose="020B0604030504040204" pitchFamily="50" charset="-128"/>
              </a:rPr>
              <a:t>富山大学からの報告の概要　別添図</a:t>
            </a:r>
            <a:endParaRPr lang="en-US" altLang="ja-JP" sz="10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15D03B18-2095-BECF-D9A3-5DD3F49EDD4C}"/>
              </a:ext>
            </a:extLst>
          </p:cNvPr>
          <p:cNvSpPr txBox="1"/>
          <p:nvPr/>
        </p:nvSpPr>
        <p:spPr>
          <a:xfrm>
            <a:off x="9144000" y="4717353"/>
            <a:ext cx="3416320" cy="276999"/>
          </a:xfrm>
          <a:prstGeom prst="rect">
            <a:avLst/>
          </a:prstGeom>
          <a:noFill/>
          <a:ln>
            <a:noFill/>
          </a:ln>
        </p:spPr>
        <p:txBody>
          <a:bodyPr wrap="none" rtlCol="0">
            <a:spAutoFit/>
          </a:bodyPr>
          <a:lstStyle/>
          <a:p>
            <a:r>
              <a:rPr lang="ja-JP" altLang="en-US" sz="1200" b="1" dirty="0">
                <a:highlight>
                  <a:srgbClr val="FFFF00"/>
                </a:highlight>
                <a:latin typeface="Arial" panose="020B0604020202020204" pitchFamily="34" charset="0"/>
                <a:ea typeface="メイリオ" panose="020B0604030504040204" pitchFamily="50" charset="-128"/>
                <a:cs typeface="Arial" panose="020B0604020202020204" pitchFamily="34" charset="0"/>
              </a:rPr>
              <a:t>➡これで大丈夫です．ありがとうございます．</a:t>
            </a:r>
          </a:p>
        </p:txBody>
      </p:sp>
    </p:spTree>
    <p:extLst>
      <p:ext uri="{BB962C8B-B14F-4D97-AF65-F5344CB8AC3E}">
        <p14:creationId xmlns:p14="http://schemas.microsoft.com/office/powerpoint/2010/main" val="424043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iterate type="lt">
                                    <p:tmAbs val="300"/>
                                  </p:iterate>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5"/>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BBAFAC3-F157-8472-2B8A-97C6A9BF661D}"/>
              </a:ext>
            </a:extLst>
          </p:cNvPr>
          <p:cNvSpPr txBox="1"/>
          <p:nvPr/>
        </p:nvSpPr>
        <p:spPr>
          <a:xfrm>
            <a:off x="320511" y="1074655"/>
            <a:ext cx="4152099" cy="461665"/>
          </a:xfrm>
          <a:prstGeom prst="rect">
            <a:avLst/>
          </a:prstGeom>
          <a:noFill/>
        </p:spPr>
        <p:txBody>
          <a:bodyPr wrap="none" rtlCol="0">
            <a:spAutoFit/>
          </a:bodyPr>
          <a:lstStyle/>
          <a:p>
            <a:r>
              <a:rPr lang="ja-JP" altLang="en-US" sz="2400" u="sng" dirty="0">
                <a:latin typeface="Arial" panose="020B0604020202020204" pitchFamily="34" charset="0"/>
                <a:ea typeface="メイリオ" panose="020B0604030504040204" pitchFamily="50" charset="-128"/>
                <a:cs typeface="Arial" panose="020B0604020202020204" pitchFamily="34" charset="0"/>
              </a:rPr>
              <a:t>講習受講終了のための問題</a:t>
            </a:r>
            <a:r>
              <a:rPr lang="en-US" altLang="ja-JP" sz="2400" u="sng" dirty="0">
                <a:latin typeface="Arial" panose="020B0604020202020204" pitchFamily="34" charset="0"/>
                <a:ea typeface="メイリオ" panose="020B0604030504040204" pitchFamily="50" charset="-128"/>
                <a:cs typeface="Arial" panose="020B0604020202020204" pitchFamily="34" charset="0"/>
              </a:rPr>
              <a:t>-1</a:t>
            </a:r>
            <a:endParaRPr lang="ja-JP" altLang="en-US" sz="2400" u="sng" dirty="0">
              <a:latin typeface="Arial" panose="020B0604020202020204" pitchFamily="34" charset="0"/>
              <a:ea typeface="メイリオ" panose="020B0604030504040204" pitchFamily="50" charset="-128"/>
              <a:cs typeface="Arial" panose="020B0604020202020204" pitchFamily="34" charset="0"/>
            </a:endParaRPr>
          </a:p>
        </p:txBody>
      </p:sp>
      <p:sp>
        <p:nvSpPr>
          <p:cNvPr id="3" name="テキスト ボックス 2">
            <a:extLst>
              <a:ext uri="{FF2B5EF4-FFF2-40B4-BE49-F238E27FC236}">
                <a16:creationId xmlns:a16="http://schemas.microsoft.com/office/drawing/2014/main" id="{FB5665C7-55E1-2F3A-0238-5AE02400BF36}"/>
              </a:ext>
            </a:extLst>
          </p:cNvPr>
          <p:cNvSpPr txBox="1"/>
          <p:nvPr/>
        </p:nvSpPr>
        <p:spPr>
          <a:xfrm>
            <a:off x="1151639" y="1547567"/>
            <a:ext cx="4801314" cy="369332"/>
          </a:xfrm>
          <a:prstGeom prst="rect">
            <a:avLst/>
          </a:prstGeom>
          <a:noFill/>
        </p:spPr>
        <p:txBody>
          <a:bodyPr wrap="none" rtlCol="0">
            <a:spAutoFit/>
          </a:bodyPr>
          <a:lstStyle/>
          <a:p>
            <a:r>
              <a:rPr lang="ja-JP" altLang="en-US" dirty="0">
                <a:latin typeface="Arial" panose="020B0604020202020204" pitchFamily="34" charset="0"/>
                <a:ea typeface="メイリオ" panose="020B0604030504040204" pitchFamily="50" charset="-128"/>
                <a:cs typeface="Arial" panose="020B0604020202020204" pitchFamily="34" charset="0"/>
              </a:rPr>
              <a:t>受講確認書に回答し、提出をお願いします。</a:t>
            </a:r>
            <a:endParaRPr lang="en-US" altLang="ja-JP" dirty="0">
              <a:latin typeface="Arial" panose="020B0604020202020204" pitchFamily="34" charset="0"/>
              <a:ea typeface="メイリオ" panose="020B0604030504040204" pitchFamily="50" charset="-128"/>
              <a:cs typeface="Arial" panose="020B0604020202020204" pitchFamily="34" charset="0"/>
            </a:endParaRPr>
          </a:p>
        </p:txBody>
      </p:sp>
      <p:sp>
        <p:nvSpPr>
          <p:cNvPr id="6" name="テキスト ボックス 5">
            <a:extLst>
              <a:ext uri="{FF2B5EF4-FFF2-40B4-BE49-F238E27FC236}">
                <a16:creationId xmlns:a16="http://schemas.microsoft.com/office/drawing/2014/main" id="{0EE2FD43-2A27-9014-7670-63A334C886DD}"/>
              </a:ext>
            </a:extLst>
          </p:cNvPr>
          <p:cNvSpPr txBox="1"/>
          <p:nvPr/>
        </p:nvSpPr>
        <p:spPr>
          <a:xfrm>
            <a:off x="672443" y="2576659"/>
            <a:ext cx="5955476" cy="646331"/>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rPr>
              <a:t>教育訓練にて解説した放射線に関連する単位について、</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以下の文章は正しいか？</a:t>
            </a:r>
            <a:r>
              <a:rPr lang="ja-JP" altLang="en-US" dirty="0">
                <a:solidFill>
                  <a:srgbClr val="FF6600"/>
                </a:solidFill>
                <a:latin typeface="メイリオ" panose="020B0604030504040204" pitchFamily="50" charset="-128"/>
                <a:ea typeface="メイリオ" panose="020B0604030504040204" pitchFamily="50" charset="-128"/>
              </a:rPr>
              <a:t>〇もしくは</a:t>
            </a:r>
            <a:r>
              <a:rPr lang="en-US" altLang="ja-JP" dirty="0">
                <a:solidFill>
                  <a:srgbClr val="FF6600"/>
                </a:solidFill>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でご回答下さい。</a:t>
            </a:r>
          </a:p>
        </p:txBody>
      </p:sp>
      <p:sp>
        <p:nvSpPr>
          <p:cNvPr id="7" name="テキスト ボックス 6">
            <a:extLst>
              <a:ext uri="{FF2B5EF4-FFF2-40B4-BE49-F238E27FC236}">
                <a16:creationId xmlns:a16="http://schemas.microsoft.com/office/drawing/2014/main" id="{AED7AD89-C28C-4A60-D75C-332C2C7D4627}"/>
              </a:ext>
            </a:extLst>
          </p:cNvPr>
          <p:cNvSpPr txBox="1"/>
          <p:nvPr/>
        </p:nvSpPr>
        <p:spPr>
          <a:xfrm>
            <a:off x="672443" y="3643458"/>
            <a:ext cx="6455613" cy="1477328"/>
          </a:xfrm>
          <a:prstGeom prst="rect">
            <a:avLst/>
          </a:prstGeom>
          <a:noFill/>
        </p:spPr>
        <p:txBody>
          <a:bodyPr wrap="none" rtlCol="0">
            <a:spAutoFit/>
          </a:bodyPr>
          <a:lstStyle/>
          <a:p>
            <a:r>
              <a:rPr lang="ja-JP" altLang="en-US" dirty="0">
                <a:latin typeface="Arial"/>
                <a:ea typeface="メイリオ" pitchFamily="50" charset="-128"/>
                <a:cs typeface="Arial"/>
              </a:rPr>
              <a:t>放射線に関連する単位のうち、</a:t>
            </a:r>
            <a:endParaRPr lang="en-US" altLang="ja-JP" dirty="0">
              <a:latin typeface="Arial"/>
              <a:ea typeface="メイリオ" pitchFamily="50" charset="-128"/>
              <a:cs typeface="Arial"/>
            </a:endParaRPr>
          </a:p>
          <a:p>
            <a:r>
              <a:rPr lang="ja-JP" altLang="en-US" dirty="0">
                <a:latin typeface="Arial"/>
                <a:ea typeface="メイリオ" pitchFamily="50" charset="-128"/>
                <a:cs typeface="Arial"/>
              </a:rPr>
              <a:t>放射線を出す側の単位としてはベクレル（</a:t>
            </a:r>
            <a:r>
              <a:rPr lang="en-US" altLang="ja-JP" dirty="0">
                <a:latin typeface="Arial"/>
                <a:ea typeface="メイリオ" pitchFamily="50" charset="-128"/>
                <a:cs typeface="Arial"/>
              </a:rPr>
              <a:t>Bq</a:t>
            </a:r>
            <a:r>
              <a:rPr lang="ja-JP" altLang="en-US" dirty="0">
                <a:latin typeface="Arial"/>
                <a:ea typeface="メイリオ" pitchFamily="50" charset="-128"/>
                <a:cs typeface="Arial"/>
              </a:rPr>
              <a:t>）、</a:t>
            </a:r>
            <a:endParaRPr lang="en-US" altLang="ja-JP" dirty="0">
              <a:latin typeface="Arial"/>
              <a:ea typeface="メイリオ" pitchFamily="50" charset="-128"/>
              <a:cs typeface="Arial"/>
            </a:endParaRPr>
          </a:p>
          <a:p>
            <a:endParaRPr lang="en-US" altLang="ja-JP" dirty="0">
              <a:latin typeface="Arial"/>
              <a:ea typeface="メイリオ" pitchFamily="50" charset="-128"/>
              <a:cs typeface="Arial"/>
            </a:endParaRPr>
          </a:p>
          <a:p>
            <a:r>
              <a:rPr lang="ja-JP" altLang="en-US" dirty="0">
                <a:latin typeface="Arial"/>
                <a:ea typeface="メイリオ" pitchFamily="50" charset="-128"/>
                <a:cs typeface="Arial"/>
              </a:rPr>
              <a:t>受ける側の単位としては吸収線量（グレイ、</a:t>
            </a:r>
            <a:r>
              <a:rPr lang="en-US" altLang="ja-JP" dirty="0">
                <a:latin typeface="Arial"/>
                <a:ea typeface="メイリオ" pitchFamily="50" charset="-128"/>
                <a:cs typeface="Arial"/>
              </a:rPr>
              <a:t>Gy</a:t>
            </a:r>
            <a:r>
              <a:rPr lang="ja-JP" altLang="en-US" dirty="0">
                <a:latin typeface="Arial"/>
                <a:ea typeface="メイリオ" pitchFamily="50" charset="-128"/>
                <a:cs typeface="Arial"/>
              </a:rPr>
              <a:t>）、</a:t>
            </a:r>
            <a:endParaRPr lang="en-US" altLang="ja-JP" dirty="0">
              <a:latin typeface="Arial"/>
              <a:ea typeface="メイリオ" pitchFamily="50" charset="-128"/>
              <a:cs typeface="Arial"/>
            </a:endParaRPr>
          </a:p>
          <a:p>
            <a:r>
              <a:rPr lang="ja-JP" altLang="en-US" dirty="0">
                <a:latin typeface="Arial"/>
                <a:ea typeface="メイリオ" pitchFamily="50" charset="-128"/>
                <a:cs typeface="Arial"/>
              </a:rPr>
              <a:t>等価線量および実効線量（シーベルト、</a:t>
            </a:r>
            <a:r>
              <a:rPr lang="en-US" altLang="ja-JP" dirty="0" err="1">
                <a:latin typeface="Arial"/>
                <a:ea typeface="メイリオ" pitchFamily="50" charset="-128"/>
                <a:cs typeface="Arial"/>
              </a:rPr>
              <a:t>Sv</a:t>
            </a:r>
            <a:r>
              <a:rPr lang="ja-JP" altLang="en-US" dirty="0">
                <a:latin typeface="Arial"/>
                <a:ea typeface="メイリオ" pitchFamily="50" charset="-128"/>
                <a:cs typeface="Arial"/>
              </a:rPr>
              <a:t>）が使用される。</a:t>
            </a:r>
            <a:endParaRPr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515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273BC23-A24D-2178-F0AD-7BFC931AFDE3}"/>
              </a:ext>
            </a:extLst>
          </p:cNvPr>
          <p:cNvSpPr txBox="1"/>
          <p:nvPr/>
        </p:nvSpPr>
        <p:spPr>
          <a:xfrm>
            <a:off x="320511" y="1074655"/>
            <a:ext cx="4152099" cy="461665"/>
          </a:xfrm>
          <a:prstGeom prst="rect">
            <a:avLst/>
          </a:prstGeom>
          <a:noFill/>
        </p:spPr>
        <p:txBody>
          <a:bodyPr wrap="none" rtlCol="0">
            <a:spAutoFit/>
          </a:bodyPr>
          <a:lstStyle/>
          <a:p>
            <a:r>
              <a:rPr lang="ja-JP" altLang="en-US" sz="2400" u="sng" dirty="0">
                <a:latin typeface="Arial" panose="020B0604020202020204" pitchFamily="34" charset="0"/>
                <a:ea typeface="メイリオ" panose="020B0604030504040204" pitchFamily="50" charset="-128"/>
                <a:cs typeface="Arial" panose="020B0604020202020204" pitchFamily="34" charset="0"/>
              </a:rPr>
              <a:t>講習受講終了のための問題</a:t>
            </a:r>
            <a:r>
              <a:rPr lang="en-US" altLang="ja-JP" sz="2400" u="sng" dirty="0">
                <a:latin typeface="Arial" panose="020B0604020202020204" pitchFamily="34" charset="0"/>
                <a:ea typeface="メイリオ" panose="020B0604030504040204" pitchFamily="50" charset="-128"/>
                <a:cs typeface="Arial" panose="020B0604020202020204" pitchFamily="34" charset="0"/>
              </a:rPr>
              <a:t>-2</a:t>
            </a:r>
            <a:endParaRPr lang="ja-JP" altLang="en-US" sz="2400" u="sng" dirty="0">
              <a:latin typeface="Arial" panose="020B0604020202020204" pitchFamily="34" charset="0"/>
              <a:ea typeface="メイリオ" panose="020B0604030504040204" pitchFamily="50" charset="-128"/>
              <a:cs typeface="Arial" panose="020B0604020202020204" pitchFamily="34" charset="0"/>
            </a:endParaRPr>
          </a:p>
        </p:txBody>
      </p:sp>
      <p:sp>
        <p:nvSpPr>
          <p:cNvPr id="3" name="テキスト ボックス 2">
            <a:extLst>
              <a:ext uri="{FF2B5EF4-FFF2-40B4-BE49-F238E27FC236}">
                <a16:creationId xmlns:a16="http://schemas.microsoft.com/office/drawing/2014/main" id="{C4EF13EB-8DC8-A548-17EE-E87F25BF8B88}"/>
              </a:ext>
            </a:extLst>
          </p:cNvPr>
          <p:cNvSpPr txBox="1"/>
          <p:nvPr/>
        </p:nvSpPr>
        <p:spPr>
          <a:xfrm>
            <a:off x="1151639" y="1547567"/>
            <a:ext cx="4801314" cy="369332"/>
          </a:xfrm>
          <a:prstGeom prst="rect">
            <a:avLst/>
          </a:prstGeom>
          <a:noFill/>
        </p:spPr>
        <p:txBody>
          <a:bodyPr wrap="none" rtlCol="0">
            <a:spAutoFit/>
          </a:bodyPr>
          <a:lstStyle/>
          <a:p>
            <a:r>
              <a:rPr lang="ja-JP" altLang="en-US" dirty="0">
                <a:latin typeface="Arial" panose="020B0604020202020204" pitchFamily="34" charset="0"/>
                <a:ea typeface="メイリオ" panose="020B0604030504040204" pitchFamily="50" charset="-128"/>
                <a:cs typeface="Arial" panose="020B0604020202020204" pitchFamily="34" charset="0"/>
              </a:rPr>
              <a:t>受講確認書に回答し、提出をお願いします。</a:t>
            </a:r>
            <a:endParaRPr lang="en-US" altLang="ja-JP" dirty="0">
              <a:latin typeface="Arial" panose="020B0604020202020204" pitchFamily="34" charset="0"/>
              <a:ea typeface="メイリオ" panose="020B0604030504040204" pitchFamily="50" charset="-128"/>
              <a:cs typeface="Arial" panose="020B0604020202020204" pitchFamily="34" charset="0"/>
            </a:endParaRPr>
          </a:p>
        </p:txBody>
      </p:sp>
      <p:sp>
        <p:nvSpPr>
          <p:cNvPr id="4" name="テキスト ボックス 3">
            <a:extLst>
              <a:ext uri="{FF2B5EF4-FFF2-40B4-BE49-F238E27FC236}">
                <a16:creationId xmlns:a16="http://schemas.microsoft.com/office/drawing/2014/main" id="{3D40DCE5-4E99-948A-A6B6-8B76F3362402}"/>
              </a:ext>
            </a:extLst>
          </p:cNvPr>
          <p:cNvSpPr txBox="1"/>
          <p:nvPr/>
        </p:nvSpPr>
        <p:spPr>
          <a:xfrm>
            <a:off x="672443" y="2576659"/>
            <a:ext cx="7802136" cy="923330"/>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rPr>
              <a:t>教育訓練にて解説した放射線被ばくについて、以下の文章において表れる</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症状は、</a:t>
            </a:r>
            <a:r>
              <a:rPr lang="en-US" altLang="ja-JP" dirty="0">
                <a:latin typeface="メイリオ" panose="020B0604030504040204" pitchFamily="50" charset="-128"/>
                <a:ea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3</a:t>
            </a:r>
            <a:r>
              <a:rPr lang="ja-JP" altLang="en-US" dirty="0">
                <a:latin typeface="メイリオ" panose="020B0604030504040204" pitchFamily="50" charset="-128"/>
                <a:ea typeface="メイリオ" panose="020B0604030504040204" pitchFamily="50" charset="-128"/>
              </a:rPr>
              <a:t>のどれが正しいか？</a:t>
            </a:r>
            <a:endParaRPr lang="en-US" altLang="ja-JP" dirty="0">
              <a:latin typeface="メイリオ" panose="020B0604030504040204" pitchFamily="50" charset="-128"/>
              <a:ea typeface="メイリオ" panose="020B0604030504040204" pitchFamily="50" charset="-128"/>
            </a:endParaRPr>
          </a:p>
          <a:p>
            <a:r>
              <a:rPr lang="en-US" altLang="ja-JP" dirty="0">
                <a:solidFill>
                  <a:srgbClr val="FF6600"/>
                </a:solidFill>
                <a:latin typeface="メイリオ" panose="020B0604030504040204" pitchFamily="50" charset="-128"/>
                <a:ea typeface="メイリオ" panose="020B0604030504040204" pitchFamily="50" charset="-128"/>
              </a:rPr>
              <a:t>1</a:t>
            </a:r>
            <a:r>
              <a:rPr lang="ja-JP" altLang="en-US" dirty="0">
                <a:solidFill>
                  <a:srgbClr val="FF6600"/>
                </a:solidFill>
                <a:latin typeface="メイリオ" panose="020B0604030504040204" pitchFamily="50" charset="-128"/>
                <a:ea typeface="メイリオ" panose="020B0604030504040204" pitchFamily="50" charset="-128"/>
              </a:rPr>
              <a:t>～</a:t>
            </a:r>
            <a:r>
              <a:rPr lang="en-US" altLang="ja-JP" dirty="0">
                <a:solidFill>
                  <a:srgbClr val="FF6600"/>
                </a:solidFill>
                <a:latin typeface="メイリオ" panose="020B0604030504040204" pitchFamily="50" charset="-128"/>
                <a:ea typeface="メイリオ" panose="020B0604030504040204" pitchFamily="50" charset="-128"/>
              </a:rPr>
              <a:t>3</a:t>
            </a:r>
            <a:r>
              <a:rPr lang="ja-JP" altLang="en-US" dirty="0">
                <a:solidFill>
                  <a:srgbClr val="FF6600"/>
                </a:solidFill>
                <a:latin typeface="メイリオ" panose="020B0604030504040204" pitchFamily="50" charset="-128"/>
                <a:ea typeface="メイリオ" panose="020B0604030504040204" pitchFamily="50" charset="-128"/>
              </a:rPr>
              <a:t>それぞれに〇もしくは</a:t>
            </a:r>
            <a:r>
              <a:rPr lang="en-US" altLang="ja-JP" dirty="0">
                <a:solidFill>
                  <a:srgbClr val="FF6600"/>
                </a:solidFill>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でご回答下さい。</a:t>
            </a:r>
          </a:p>
        </p:txBody>
      </p:sp>
      <p:sp>
        <p:nvSpPr>
          <p:cNvPr id="5" name="テキスト ボックス 4">
            <a:extLst>
              <a:ext uri="{FF2B5EF4-FFF2-40B4-BE49-F238E27FC236}">
                <a16:creationId xmlns:a16="http://schemas.microsoft.com/office/drawing/2014/main" id="{2A9C0F89-B9BE-90F2-16CE-42D9CF4F057A}"/>
              </a:ext>
            </a:extLst>
          </p:cNvPr>
          <p:cNvSpPr txBox="1"/>
          <p:nvPr/>
        </p:nvSpPr>
        <p:spPr>
          <a:xfrm>
            <a:off x="672443" y="3643458"/>
            <a:ext cx="6789038" cy="1754326"/>
          </a:xfrm>
          <a:prstGeom prst="rect">
            <a:avLst/>
          </a:prstGeom>
          <a:noFill/>
        </p:spPr>
        <p:txBody>
          <a:bodyPr wrap="none" rtlCol="0">
            <a:spAutoFit/>
          </a:bodyPr>
          <a:lstStyle/>
          <a:p>
            <a:r>
              <a:rPr lang="el-GR" altLang="ja-JP" dirty="0">
                <a:latin typeface="Arial"/>
                <a:ea typeface="メイリオ" pitchFamily="50" charset="-128"/>
                <a:cs typeface="Arial"/>
              </a:rPr>
              <a:t>γ</a:t>
            </a:r>
            <a:r>
              <a:rPr lang="ja-JP" altLang="en-US" dirty="0">
                <a:latin typeface="Arial"/>
                <a:ea typeface="メイリオ" pitchFamily="50" charset="-128"/>
                <a:cs typeface="Arial"/>
              </a:rPr>
              <a:t>線による全身被ばくしたとき、被ばく線量が</a:t>
            </a:r>
            <a:r>
              <a:rPr lang="en-US" altLang="ja-JP" dirty="0">
                <a:latin typeface="Arial"/>
                <a:ea typeface="メイリオ" pitchFamily="50" charset="-128"/>
                <a:cs typeface="Arial"/>
              </a:rPr>
              <a:t>4 Gy</a:t>
            </a:r>
            <a:r>
              <a:rPr lang="ja-JP" altLang="en-US" dirty="0">
                <a:latin typeface="Arial"/>
                <a:ea typeface="メイリオ" pitchFamily="50" charset="-128"/>
                <a:cs typeface="Arial"/>
              </a:rPr>
              <a:t>だったときに</a:t>
            </a:r>
            <a:endParaRPr lang="en-US" altLang="ja-JP" dirty="0">
              <a:latin typeface="Arial"/>
              <a:ea typeface="メイリオ" pitchFamily="50" charset="-128"/>
              <a:cs typeface="Arial"/>
            </a:endParaRPr>
          </a:p>
          <a:p>
            <a:r>
              <a:rPr lang="ja-JP" altLang="en-US" dirty="0">
                <a:latin typeface="Arial"/>
                <a:ea typeface="メイリオ" pitchFamily="50" charset="-128"/>
                <a:cs typeface="Arial"/>
              </a:rPr>
              <a:t>起こり得る急性放射線症候群の症状は次が挙げられる。</a:t>
            </a:r>
            <a:endParaRPr lang="en-US" altLang="ja-JP" dirty="0">
              <a:latin typeface="Arial"/>
              <a:ea typeface="メイリオ" pitchFamily="50" charset="-128"/>
              <a:cs typeface="Arial"/>
            </a:endParaRPr>
          </a:p>
          <a:p>
            <a:endParaRPr lang="en-US" altLang="ja-JP" dirty="0">
              <a:latin typeface="Arial"/>
              <a:ea typeface="メイリオ" pitchFamily="50" charset="-128"/>
              <a:cs typeface="Arial"/>
            </a:endParaRPr>
          </a:p>
          <a:p>
            <a:r>
              <a:rPr lang="en-US" altLang="ja-JP" dirty="0">
                <a:latin typeface="Arial"/>
                <a:ea typeface="メイリオ" pitchFamily="50" charset="-128"/>
                <a:cs typeface="Arial"/>
              </a:rPr>
              <a:t>1</a:t>
            </a:r>
            <a:r>
              <a:rPr lang="ja-JP" altLang="en-US" dirty="0">
                <a:latin typeface="Arial"/>
                <a:ea typeface="メイリオ" pitchFamily="50" charset="-128"/>
                <a:cs typeface="Arial"/>
              </a:rPr>
              <a:t>．</a:t>
            </a:r>
            <a:r>
              <a:rPr kumimoji="1" lang="ja-JP" altLang="en-US" dirty="0">
                <a:ea typeface="メイリオ" panose="020B0604030504040204" pitchFamily="50" charset="-128"/>
                <a:cs typeface="Arial" panose="020B0604020202020204" pitchFamily="34" charset="0"/>
              </a:rPr>
              <a:t>白血球（リンパ球）の一時的減少</a:t>
            </a:r>
            <a:endParaRPr kumimoji="1" lang="en-US" altLang="ja-JP" dirty="0">
              <a:ea typeface="メイリオ" panose="020B0604030504040204" pitchFamily="50" charset="-128"/>
              <a:cs typeface="Arial" panose="020B0604020202020204" pitchFamily="34" charset="0"/>
            </a:endParaRPr>
          </a:p>
          <a:p>
            <a:r>
              <a:rPr kumimoji="1" lang="en-US" altLang="ja-JP" dirty="0">
                <a:latin typeface="メイリオ" panose="020B0604030504040204" pitchFamily="50" charset="-128"/>
                <a:ea typeface="メイリオ" panose="020B0604030504040204" pitchFamily="50" charset="-128"/>
                <a:cs typeface="Arial" panose="020B0604020202020204" pitchFamily="34" charset="0"/>
              </a:rPr>
              <a:t>2</a:t>
            </a:r>
            <a:r>
              <a:rPr kumimoji="1" lang="ja-JP" altLang="en-US" dirty="0">
                <a:latin typeface="メイリオ" panose="020B0604030504040204" pitchFamily="50" charset="-128"/>
                <a:ea typeface="メイリオ" panose="020B0604030504040204" pitchFamily="50" charset="-128"/>
                <a:cs typeface="Arial" panose="020B0604020202020204" pitchFamily="34" charset="0"/>
              </a:rPr>
              <a:t>．吐き気</a:t>
            </a:r>
            <a:endParaRPr kumimoji="1" lang="en-US" altLang="ja-JP" dirty="0">
              <a:latin typeface="メイリオ" panose="020B0604030504040204" pitchFamily="50" charset="-128"/>
              <a:ea typeface="メイリオ" panose="020B0604030504040204" pitchFamily="50" charset="-128"/>
              <a:cs typeface="Arial" panose="020B0604020202020204" pitchFamily="34" charset="0"/>
            </a:endParaRPr>
          </a:p>
          <a:p>
            <a:r>
              <a:rPr kumimoji="1" lang="en-US" altLang="ja-JP" dirty="0">
                <a:latin typeface="メイリオ" panose="020B0604030504040204" pitchFamily="50" charset="-128"/>
                <a:ea typeface="メイリオ" panose="020B0604030504040204" pitchFamily="50" charset="-128"/>
                <a:cs typeface="Arial" panose="020B0604020202020204" pitchFamily="34" charset="0"/>
              </a:rPr>
              <a:t>3</a:t>
            </a:r>
            <a:r>
              <a:rPr kumimoji="1" lang="ja-JP" altLang="en-US" dirty="0">
                <a:latin typeface="メイリオ" panose="020B0604030504040204" pitchFamily="50" charset="-128"/>
                <a:ea typeface="メイリオ" panose="020B0604030504040204" pitchFamily="50" charset="-128"/>
                <a:cs typeface="Arial" panose="020B0604020202020204" pitchFamily="34" charset="0"/>
              </a:rPr>
              <a:t>．中枢神経死</a:t>
            </a:r>
            <a:endParaRPr kumimoji="1" lang="en-US" altLang="ja-JP" dirty="0">
              <a:latin typeface="メイリオ" panose="020B0604030504040204" pitchFamily="50" charset="-128"/>
              <a:ea typeface="メイリオ" panose="020B0604030504040204" pitchFamily="50" charset="-128"/>
              <a:cs typeface="Arial" panose="020B0604020202020204" pitchFamily="34" charset="0"/>
            </a:endParaRPr>
          </a:p>
        </p:txBody>
      </p:sp>
      <p:sp>
        <p:nvSpPr>
          <p:cNvPr id="6" name="テキスト ボックス 5">
            <a:extLst>
              <a:ext uri="{FF2B5EF4-FFF2-40B4-BE49-F238E27FC236}">
                <a16:creationId xmlns:a16="http://schemas.microsoft.com/office/drawing/2014/main" id="{92BE7C56-8B9F-5FBD-551A-1D6F880F6AAC}"/>
              </a:ext>
            </a:extLst>
          </p:cNvPr>
          <p:cNvSpPr txBox="1"/>
          <p:nvPr/>
        </p:nvSpPr>
        <p:spPr>
          <a:xfrm>
            <a:off x="5255491" y="4520621"/>
            <a:ext cx="3389745" cy="830997"/>
          </a:xfrm>
          <a:prstGeom prst="rect">
            <a:avLst/>
          </a:prstGeom>
          <a:noFill/>
          <a:ln>
            <a:noFill/>
          </a:ln>
        </p:spPr>
        <p:txBody>
          <a:bodyPr wrap="square" rtlCol="0">
            <a:spAutoFit/>
          </a:bodyPr>
          <a:lstStyle/>
          <a:p>
            <a:r>
              <a:rPr lang="ja-JP" altLang="en-US" sz="1600" b="1" dirty="0">
                <a:highlight>
                  <a:srgbClr val="FFFF00"/>
                </a:highlight>
                <a:latin typeface="Arial" panose="020B0604020202020204" pitchFamily="34" charset="0"/>
                <a:ea typeface="メイリオ" panose="020B0604030504040204" pitchFamily="50" charset="-128"/>
                <a:cs typeface="Arial" panose="020B0604020202020204" pitchFamily="34" charset="0"/>
              </a:rPr>
              <a:t>・問題と回答の形式</a:t>
            </a:r>
            <a:endParaRPr lang="en-US" altLang="ja-JP" sz="1600" b="1" dirty="0">
              <a:highlight>
                <a:srgbClr val="FFFF00"/>
              </a:highlight>
              <a:latin typeface="Arial" panose="020B0604020202020204" pitchFamily="34" charset="0"/>
              <a:ea typeface="メイリオ" panose="020B0604030504040204" pitchFamily="50" charset="-128"/>
              <a:cs typeface="Arial" panose="020B0604020202020204" pitchFamily="34" charset="0"/>
            </a:endParaRPr>
          </a:p>
          <a:p>
            <a:r>
              <a:rPr lang="en-US" altLang="ja-JP" sz="1600" b="1" dirty="0">
                <a:highlight>
                  <a:srgbClr val="FFFF00"/>
                </a:highlight>
                <a:latin typeface="Arial" panose="020B0604020202020204" pitchFamily="34" charset="0"/>
                <a:ea typeface="メイリオ" panose="020B0604030504040204" pitchFamily="50" charset="-128"/>
                <a:cs typeface="Arial" panose="020B0604020202020204" pitchFamily="34" charset="0"/>
              </a:rPr>
              <a:t>1 ×</a:t>
            </a:r>
            <a:r>
              <a:rPr lang="ja-JP" altLang="en-US" sz="1600" b="1" dirty="0">
                <a:highlight>
                  <a:srgbClr val="FFFF00"/>
                </a:highlight>
                <a:latin typeface="Arial" panose="020B0604020202020204" pitchFamily="34" charset="0"/>
                <a:ea typeface="メイリオ" panose="020B0604030504040204" pitchFamily="50" charset="-128"/>
                <a:cs typeface="Arial" panose="020B0604020202020204" pitchFamily="34" charset="0"/>
              </a:rPr>
              <a:t>、</a:t>
            </a:r>
            <a:r>
              <a:rPr lang="en-US" altLang="ja-JP" sz="1600" b="1" dirty="0">
                <a:highlight>
                  <a:srgbClr val="FFFF00"/>
                </a:highlight>
                <a:latin typeface="Arial" panose="020B0604020202020204" pitchFamily="34" charset="0"/>
                <a:ea typeface="メイリオ" panose="020B0604030504040204" pitchFamily="50" charset="-128"/>
                <a:cs typeface="Arial" panose="020B0604020202020204" pitchFamily="34" charset="0"/>
              </a:rPr>
              <a:t>2 </a:t>
            </a:r>
            <a:r>
              <a:rPr lang="ja-JP" altLang="en-US" sz="1600" b="1" dirty="0">
                <a:highlight>
                  <a:srgbClr val="FFFF00"/>
                </a:highlight>
                <a:latin typeface="Arial" panose="020B0604020202020204" pitchFamily="34" charset="0"/>
                <a:ea typeface="メイリオ" panose="020B0604030504040204" pitchFamily="50" charset="-128"/>
                <a:cs typeface="Arial" panose="020B0604020202020204" pitchFamily="34" charset="0"/>
              </a:rPr>
              <a:t>◯</a:t>
            </a:r>
            <a:r>
              <a:rPr lang="en-US" altLang="ja-JP" sz="1600" b="1" dirty="0">
                <a:highlight>
                  <a:srgbClr val="FFFF00"/>
                </a:highlight>
                <a:latin typeface="Arial" panose="020B0604020202020204" pitchFamily="34" charset="0"/>
                <a:ea typeface="メイリオ" panose="020B0604030504040204" pitchFamily="50" charset="-128"/>
                <a:cs typeface="Arial" panose="020B0604020202020204" pitchFamily="34" charset="0"/>
              </a:rPr>
              <a:t>, 3× </a:t>
            </a:r>
            <a:r>
              <a:rPr lang="ja-JP" altLang="en-US" sz="1600" b="1" dirty="0">
                <a:highlight>
                  <a:srgbClr val="FFFF00"/>
                </a:highlight>
                <a:latin typeface="Arial" panose="020B0604020202020204" pitchFamily="34" charset="0"/>
                <a:ea typeface="メイリオ" panose="020B0604030504040204" pitchFamily="50" charset="-128"/>
                <a:cs typeface="Arial" panose="020B0604020202020204" pitchFamily="34" charset="0"/>
              </a:rPr>
              <a:t>というように</a:t>
            </a:r>
            <a:endParaRPr lang="en-US" altLang="ja-JP" sz="1600" b="1" dirty="0">
              <a:highlight>
                <a:srgbClr val="FFFF00"/>
              </a:highlight>
              <a:latin typeface="Arial" panose="020B0604020202020204" pitchFamily="34" charset="0"/>
              <a:ea typeface="メイリオ" panose="020B0604030504040204" pitchFamily="50" charset="-128"/>
              <a:cs typeface="Arial" panose="020B0604020202020204" pitchFamily="34" charset="0"/>
            </a:endParaRPr>
          </a:p>
          <a:p>
            <a:r>
              <a:rPr lang="ja-JP" altLang="en-US" sz="1600" b="1" dirty="0">
                <a:highlight>
                  <a:srgbClr val="FFFF00"/>
                </a:highlight>
                <a:latin typeface="Arial" panose="020B0604020202020204" pitchFamily="34" charset="0"/>
                <a:ea typeface="メイリオ" panose="020B0604030504040204" pitchFamily="50" charset="-128"/>
                <a:cs typeface="Arial" panose="020B0604020202020204" pitchFamily="34" charset="0"/>
              </a:rPr>
              <a:t>それぞれ◯</a:t>
            </a:r>
            <a:r>
              <a:rPr lang="en-US" altLang="ja-JP" sz="1600" b="1" dirty="0">
                <a:highlight>
                  <a:srgbClr val="FFFF00"/>
                </a:highlight>
                <a:latin typeface="Arial" panose="020B0604020202020204" pitchFamily="34" charset="0"/>
                <a:ea typeface="メイリオ" panose="020B0604030504040204" pitchFamily="50" charset="-128"/>
                <a:cs typeface="Arial" panose="020B0604020202020204" pitchFamily="34" charset="0"/>
              </a:rPr>
              <a:t>×</a:t>
            </a:r>
            <a:r>
              <a:rPr lang="ja-JP" altLang="en-US" sz="1600" b="1" dirty="0">
                <a:highlight>
                  <a:srgbClr val="FFFF00"/>
                </a:highlight>
                <a:latin typeface="Arial" panose="020B0604020202020204" pitchFamily="34" charset="0"/>
                <a:ea typeface="メイリオ" panose="020B0604030504040204" pitchFamily="50" charset="-128"/>
                <a:cs typeface="Arial" panose="020B0604020202020204" pitchFamily="34" charset="0"/>
              </a:rPr>
              <a:t>で回答？</a:t>
            </a:r>
          </a:p>
        </p:txBody>
      </p:sp>
      <p:sp>
        <p:nvSpPr>
          <p:cNvPr id="7" name="テキスト ボックス 6">
            <a:extLst>
              <a:ext uri="{FF2B5EF4-FFF2-40B4-BE49-F238E27FC236}">
                <a16:creationId xmlns:a16="http://schemas.microsoft.com/office/drawing/2014/main" id="{70924BF7-D54F-98BE-1419-4AC58526E680}"/>
              </a:ext>
            </a:extLst>
          </p:cNvPr>
          <p:cNvSpPr txBox="1"/>
          <p:nvPr/>
        </p:nvSpPr>
        <p:spPr>
          <a:xfrm>
            <a:off x="8142218" y="4516567"/>
            <a:ext cx="3236784" cy="461665"/>
          </a:xfrm>
          <a:prstGeom prst="rect">
            <a:avLst/>
          </a:prstGeom>
          <a:noFill/>
          <a:ln>
            <a:noFill/>
          </a:ln>
        </p:spPr>
        <p:txBody>
          <a:bodyPr wrap="none" rtlCol="0">
            <a:spAutoFit/>
          </a:bodyPr>
          <a:lstStyle/>
          <a:p>
            <a:r>
              <a:rPr lang="ja-JP" altLang="en-US" sz="1200" b="1" dirty="0">
                <a:highlight>
                  <a:srgbClr val="FFFF00"/>
                </a:highlight>
                <a:latin typeface="Arial" panose="020B0604020202020204" pitchFamily="34" charset="0"/>
                <a:ea typeface="メイリオ" panose="020B0604030504040204" pitchFamily="50" charset="-128"/>
                <a:cs typeface="Arial" panose="020B0604020202020204" pitchFamily="34" charset="0"/>
              </a:rPr>
              <a:t>➡指摘の通りそれぞれに●</a:t>
            </a:r>
            <a:r>
              <a:rPr lang="en-US" altLang="ja-JP" sz="1200" b="1" dirty="0">
                <a:highlight>
                  <a:srgbClr val="FFFF00"/>
                </a:highlight>
                <a:latin typeface="Arial" panose="020B0604020202020204" pitchFamily="34" charset="0"/>
                <a:ea typeface="メイリオ" panose="020B0604030504040204" pitchFamily="50" charset="-128"/>
                <a:cs typeface="Arial" panose="020B0604020202020204" pitchFamily="34" charset="0"/>
              </a:rPr>
              <a:t>×</a:t>
            </a:r>
            <a:r>
              <a:rPr lang="ja-JP" altLang="en-US" sz="1200" b="1" dirty="0">
                <a:highlight>
                  <a:srgbClr val="FFFF00"/>
                </a:highlight>
                <a:latin typeface="Arial" panose="020B0604020202020204" pitchFamily="34" charset="0"/>
                <a:ea typeface="メイリオ" panose="020B0604030504040204" pitchFamily="50" charset="-128"/>
                <a:cs typeface="Arial" panose="020B0604020202020204" pitchFamily="34" charset="0"/>
              </a:rPr>
              <a:t>にしましょう．</a:t>
            </a:r>
            <a:endParaRPr lang="en-US" altLang="ja-JP" sz="1200" b="1" dirty="0">
              <a:highlight>
                <a:srgbClr val="FFFF00"/>
              </a:highlight>
              <a:latin typeface="Arial" panose="020B0604020202020204" pitchFamily="34" charset="0"/>
              <a:ea typeface="メイリオ" panose="020B0604030504040204" pitchFamily="50" charset="-128"/>
              <a:cs typeface="Arial" panose="020B0604020202020204" pitchFamily="34" charset="0"/>
            </a:endParaRPr>
          </a:p>
          <a:p>
            <a:r>
              <a:rPr lang="ja-JP" altLang="en-US" sz="1200" b="1" dirty="0">
                <a:highlight>
                  <a:srgbClr val="FFFF00"/>
                </a:highlight>
                <a:latin typeface="Arial" panose="020B0604020202020204" pitchFamily="34" charset="0"/>
                <a:ea typeface="メイリオ" panose="020B0604030504040204" pitchFamily="50" charset="-128"/>
                <a:cs typeface="Arial" panose="020B0604020202020204" pitchFamily="34" charset="0"/>
              </a:rPr>
              <a:t>　なので，解答欄がここは三つになります．</a:t>
            </a:r>
          </a:p>
        </p:txBody>
      </p:sp>
    </p:spTree>
    <p:extLst>
      <p:ext uri="{BB962C8B-B14F-4D97-AF65-F5344CB8AC3E}">
        <p14:creationId xmlns:p14="http://schemas.microsoft.com/office/powerpoint/2010/main" val="4075484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C855F65-F923-DEC1-56EE-0F184C2A6BB0}"/>
              </a:ext>
            </a:extLst>
          </p:cNvPr>
          <p:cNvSpPr txBox="1"/>
          <p:nvPr/>
        </p:nvSpPr>
        <p:spPr>
          <a:xfrm>
            <a:off x="320511" y="1074655"/>
            <a:ext cx="4152099" cy="461665"/>
          </a:xfrm>
          <a:prstGeom prst="rect">
            <a:avLst/>
          </a:prstGeom>
          <a:noFill/>
        </p:spPr>
        <p:txBody>
          <a:bodyPr wrap="none" rtlCol="0">
            <a:spAutoFit/>
          </a:bodyPr>
          <a:lstStyle/>
          <a:p>
            <a:r>
              <a:rPr lang="ja-JP" altLang="en-US" sz="2400" u="sng" dirty="0">
                <a:latin typeface="Arial" panose="020B0604020202020204" pitchFamily="34" charset="0"/>
                <a:ea typeface="メイリオ" panose="020B0604030504040204" pitchFamily="50" charset="-128"/>
                <a:cs typeface="Arial" panose="020B0604020202020204" pitchFamily="34" charset="0"/>
              </a:rPr>
              <a:t>講習受講終了のための問題</a:t>
            </a:r>
            <a:r>
              <a:rPr lang="en-US" altLang="ja-JP" sz="2400" u="sng" dirty="0">
                <a:latin typeface="Arial" panose="020B0604020202020204" pitchFamily="34" charset="0"/>
                <a:ea typeface="メイリオ" panose="020B0604030504040204" pitchFamily="50" charset="-128"/>
                <a:cs typeface="Arial" panose="020B0604020202020204" pitchFamily="34" charset="0"/>
              </a:rPr>
              <a:t>-3</a:t>
            </a:r>
            <a:endParaRPr lang="ja-JP" altLang="en-US" sz="2400" u="sng" dirty="0">
              <a:latin typeface="Arial" panose="020B0604020202020204" pitchFamily="34" charset="0"/>
              <a:ea typeface="メイリオ" panose="020B0604030504040204" pitchFamily="50" charset="-128"/>
              <a:cs typeface="Arial" panose="020B0604020202020204" pitchFamily="34" charset="0"/>
            </a:endParaRPr>
          </a:p>
        </p:txBody>
      </p:sp>
      <p:sp>
        <p:nvSpPr>
          <p:cNvPr id="3" name="テキスト ボックス 2">
            <a:extLst>
              <a:ext uri="{FF2B5EF4-FFF2-40B4-BE49-F238E27FC236}">
                <a16:creationId xmlns:a16="http://schemas.microsoft.com/office/drawing/2014/main" id="{DB811B22-EC7E-9C33-5F5E-E11181E4ED6B}"/>
              </a:ext>
            </a:extLst>
          </p:cNvPr>
          <p:cNvSpPr txBox="1"/>
          <p:nvPr/>
        </p:nvSpPr>
        <p:spPr>
          <a:xfrm>
            <a:off x="1151639" y="1547567"/>
            <a:ext cx="4801314" cy="369332"/>
          </a:xfrm>
          <a:prstGeom prst="rect">
            <a:avLst/>
          </a:prstGeom>
          <a:noFill/>
        </p:spPr>
        <p:txBody>
          <a:bodyPr wrap="none" rtlCol="0">
            <a:spAutoFit/>
          </a:bodyPr>
          <a:lstStyle/>
          <a:p>
            <a:r>
              <a:rPr lang="ja-JP" altLang="en-US" dirty="0">
                <a:latin typeface="Arial" panose="020B0604020202020204" pitchFamily="34" charset="0"/>
                <a:ea typeface="メイリオ" panose="020B0604030504040204" pitchFamily="50" charset="-128"/>
                <a:cs typeface="Arial" panose="020B0604020202020204" pitchFamily="34" charset="0"/>
              </a:rPr>
              <a:t>受講確認書に回答し、提出をお願いします。</a:t>
            </a:r>
            <a:endParaRPr lang="en-US" altLang="ja-JP" dirty="0">
              <a:latin typeface="Arial" panose="020B0604020202020204" pitchFamily="34" charset="0"/>
              <a:ea typeface="メイリオ" panose="020B0604030504040204" pitchFamily="50" charset="-128"/>
              <a:cs typeface="Arial" panose="020B0604020202020204" pitchFamily="34" charset="0"/>
            </a:endParaRPr>
          </a:p>
        </p:txBody>
      </p:sp>
      <p:sp>
        <p:nvSpPr>
          <p:cNvPr id="4" name="テキスト ボックス 3">
            <a:extLst>
              <a:ext uri="{FF2B5EF4-FFF2-40B4-BE49-F238E27FC236}">
                <a16:creationId xmlns:a16="http://schemas.microsoft.com/office/drawing/2014/main" id="{E3E7180D-CA38-1C09-A628-FB5BDEC7A684}"/>
              </a:ext>
            </a:extLst>
          </p:cNvPr>
          <p:cNvSpPr txBox="1"/>
          <p:nvPr/>
        </p:nvSpPr>
        <p:spPr>
          <a:xfrm>
            <a:off x="672443" y="2576659"/>
            <a:ext cx="5955476" cy="646331"/>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rPr>
              <a:t>教育訓練にて解説した放射線に関連する単位について、</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以下の文章は正しいか？</a:t>
            </a:r>
            <a:r>
              <a:rPr lang="ja-JP" altLang="en-US" dirty="0">
                <a:solidFill>
                  <a:srgbClr val="FF6600"/>
                </a:solidFill>
                <a:latin typeface="メイリオ" panose="020B0604030504040204" pitchFamily="50" charset="-128"/>
                <a:ea typeface="メイリオ" panose="020B0604030504040204" pitchFamily="50" charset="-128"/>
              </a:rPr>
              <a:t>〇もしくは</a:t>
            </a:r>
            <a:r>
              <a:rPr lang="en-US" altLang="ja-JP" dirty="0">
                <a:solidFill>
                  <a:srgbClr val="FF6600"/>
                </a:solidFill>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でご回答下さい。</a:t>
            </a:r>
          </a:p>
        </p:txBody>
      </p:sp>
      <p:sp>
        <p:nvSpPr>
          <p:cNvPr id="5" name="テキスト ボックス 4">
            <a:extLst>
              <a:ext uri="{FF2B5EF4-FFF2-40B4-BE49-F238E27FC236}">
                <a16:creationId xmlns:a16="http://schemas.microsoft.com/office/drawing/2014/main" id="{651C9499-42F9-B08F-01DB-0FDB9806D1EC}"/>
              </a:ext>
            </a:extLst>
          </p:cNvPr>
          <p:cNvSpPr txBox="1"/>
          <p:nvPr/>
        </p:nvSpPr>
        <p:spPr>
          <a:xfrm>
            <a:off x="672443" y="3643458"/>
            <a:ext cx="7430239" cy="923330"/>
          </a:xfrm>
          <a:prstGeom prst="rect">
            <a:avLst/>
          </a:prstGeom>
          <a:noFill/>
        </p:spPr>
        <p:txBody>
          <a:bodyPr wrap="none" rtlCol="0">
            <a:spAutoFit/>
          </a:bodyPr>
          <a:lstStyle/>
          <a:p>
            <a:r>
              <a:rPr lang="ja-JP" altLang="en-US" dirty="0">
                <a:latin typeface="Arial"/>
                <a:ea typeface="メイリオ" pitchFamily="50" charset="-128"/>
                <a:cs typeface="Arial"/>
              </a:rPr>
              <a:t>島根大学出雲キャンパスの</a:t>
            </a:r>
            <a:r>
              <a:rPr lang="en-US" altLang="ja-JP" dirty="0">
                <a:latin typeface="Arial"/>
                <a:ea typeface="メイリオ" pitchFamily="50" charset="-128"/>
                <a:cs typeface="Arial"/>
              </a:rPr>
              <a:t>RI</a:t>
            </a:r>
            <a:r>
              <a:rPr lang="ja-JP" altLang="en-US" dirty="0">
                <a:latin typeface="Arial"/>
                <a:ea typeface="メイリオ" pitchFamily="50" charset="-128"/>
                <a:cs typeface="Arial"/>
              </a:rPr>
              <a:t>実験施設及び附属病院で</a:t>
            </a:r>
            <a:endParaRPr lang="en-US" altLang="ja-JP" dirty="0">
              <a:latin typeface="Arial"/>
              <a:ea typeface="メイリオ" pitchFamily="50" charset="-128"/>
              <a:cs typeface="Arial"/>
            </a:endParaRPr>
          </a:p>
          <a:p>
            <a:r>
              <a:rPr lang="ja-JP" altLang="en-US" dirty="0">
                <a:latin typeface="Arial"/>
                <a:ea typeface="メイリオ" pitchFamily="50" charset="-128"/>
                <a:cs typeface="Arial"/>
              </a:rPr>
              <a:t>令和</a:t>
            </a:r>
            <a:r>
              <a:rPr lang="en-US" altLang="ja-JP" dirty="0">
                <a:latin typeface="Arial"/>
                <a:ea typeface="メイリオ" pitchFamily="50" charset="-128"/>
                <a:cs typeface="Arial"/>
              </a:rPr>
              <a:t>6</a:t>
            </a:r>
            <a:r>
              <a:rPr lang="ja-JP" altLang="en-US" dirty="0">
                <a:latin typeface="Arial"/>
                <a:ea typeface="メイリオ" pitchFamily="50" charset="-128"/>
                <a:cs typeface="Arial"/>
              </a:rPr>
              <a:t>年度の被ばく線量結果において</a:t>
            </a:r>
            <a:endParaRPr lang="en-US" altLang="ja-JP" dirty="0">
              <a:latin typeface="Arial"/>
              <a:ea typeface="メイリオ" pitchFamily="50" charset="-128"/>
              <a:cs typeface="Arial"/>
            </a:endParaRPr>
          </a:p>
          <a:p>
            <a:r>
              <a:rPr lang="ja-JP" altLang="en-US" dirty="0">
                <a:latin typeface="Arial"/>
                <a:ea typeface="メイリオ" pitchFamily="50" charset="-128"/>
                <a:cs typeface="Arial"/>
              </a:rPr>
              <a:t>年間被ばく実効線量の線量限度である</a:t>
            </a:r>
            <a:r>
              <a:rPr lang="en-US" altLang="ja-JP" dirty="0">
                <a:latin typeface="Arial"/>
                <a:ea typeface="メイリオ" pitchFamily="50" charset="-128"/>
                <a:cs typeface="Arial"/>
              </a:rPr>
              <a:t>50 mSv</a:t>
            </a:r>
            <a:r>
              <a:rPr lang="ja-JP" altLang="en-US" dirty="0">
                <a:latin typeface="Arial"/>
                <a:ea typeface="メイリオ" pitchFamily="50" charset="-128"/>
                <a:cs typeface="Arial"/>
              </a:rPr>
              <a:t>を超える従事者がいた。</a:t>
            </a:r>
            <a:endParaRPr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46833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CEFFC-EE64-DB25-2621-6F8E03FA4293}"/>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BFA4E8B-8BCA-F521-F88D-9536E37D8565}"/>
              </a:ext>
            </a:extLst>
          </p:cNvPr>
          <p:cNvSpPr txBox="1"/>
          <p:nvPr/>
        </p:nvSpPr>
        <p:spPr>
          <a:xfrm>
            <a:off x="320511" y="1074655"/>
            <a:ext cx="5075428" cy="461665"/>
          </a:xfrm>
          <a:prstGeom prst="rect">
            <a:avLst/>
          </a:prstGeom>
          <a:noFill/>
        </p:spPr>
        <p:txBody>
          <a:bodyPr wrap="none" rtlCol="0">
            <a:spAutoFit/>
          </a:bodyPr>
          <a:lstStyle/>
          <a:p>
            <a:r>
              <a:rPr lang="ja-JP" altLang="en-US" sz="2400" u="sng" dirty="0">
                <a:latin typeface="Arial" panose="020B0604020202020204" pitchFamily="34" charset="0"/>
                <a:ea typeface="メイリオ" panose="020B0604030504040204" pitchFamily="50" charset="-128"/>
                <a:cs typeface="Arial" panose="020B0604020202020204" pitchFamily="34" charset="0"/>
              </a:rPr>
              <a:t>（補足資料）昨年度の問題の解説</a:t>
            </a:r>
            <a:r>
              <a:rPr lang="en-US" altLang="ja-JP" sz="2400" u="sng" dirty="0">
                <a:latin typeface="Arial" panose="020B0604020202020204" pitchFamily="34" charset="0"/>
                <a:ea typeface="メイリオ" panose="020B0604030504040204" pitchFamily="50" charset="-128"/>
                <a:cs typeface="Arial" panose="020B0604020202020204" pitchFamily="34" charset="0"/>
              </a:rPr>
              <a:t>-1</a:t>
            </a:r>
            <a:endParaRPr lang="ja-JP" altLang="en-US" sz="2400" u="sng" dirty="0">
              <a:latin typeface="Arial" panose="020B0604020202020204" pitchFamily="34" charset="0"/>
              <a:ea typeface="メイリオ" panose="020B0604030504040204" pitchFamily="50" charset="-128"/>
              <a:cs typeface="Arial" panose="020B0604020202020204" pitchFamily="34" charset="0"/>
            </a:endParaRPr>
          </a:p>
        </p:txBody>
      </p:sp>
      <p:sp>
        <p:nvSpPr>
          <p:cNvPr id="7" name="テキスト ボックス 6">
            <a:extLst>
              <a:ext uri="{FF2B5EF4-FFF2-40B4-BE49-F238E27FC236}">
                <a16:creationId xmlns:a16="http://schemas.microsoft.com/office/drawing/2014/main" id="{BBA52D13-792F-D4D3-D8A6-BAB16CDE2949}"/>
              </a:ext>
            </a:extLst>
          </p:cNvPr>
          <p:cNvSpPr txBox="1"/>
          <p:nvPr/>
        </p:nvSpPr>
        <p:spPr>
          <a:xfrm>
            <a:off x="698567" y="2241378"/>
            <a:ext cx="7340471" cy="1754326"/>
          </a:xfrm>
          <a:prstGeom prst="rect">
            <a:avLst/>
          </a:prstGeom>
          <a:noFill/>
        </p:spPr>
        <p:txBody>
          <a:bodyPr wrap="square" rtlCol="0">
            <a:spAutoFit/>
          </a:bodyPr>
          <a:lstStyle/>
          <a:p>
            <a:r>
              <a:rPr lang="ja-JP" altLang="en-US" dirty="0">
                <a:latin typeface="Arial"/>
                <a:ea typeface="メイリオ" pitchFamily="50" charset="-128"/>
                <a:cs typeface="Arial"/>
              </a:rPr>
              <a:t>身の回りの放射線について、下線部の正誤をご回答下さい。</a:t>
            </a:r>
            <a:endParaRPr lang="en-US" altLang="ja-JP" dirty="0">
              <a:latin typeface="Arial"/>
              <a:ea typeface="メイリオ" pitchFamily="50" charset="-128"/>
              <a:cs typeface="Arial"/>
            </a:endParaRPr>
          </a:p>
          <a:p>
            <a:endParaRPr lang="en-US" altLang="ja-JP" dirty="0">
              <a:latin typeface="Arial"/>
              <a:ea typeface="メイリオ" pitchFamily="50" charset="-128"/>
              <a:cs typeface="Arial"/>
            </a:endParaRPr>
          </a:p>
          <a:p>
            <a:r>
              <a:rPr lang="ja-JP" altLang="en-US" dirty="0">
                <a:latin typeface="Arial"/>
                <a:ea typeface="メイリオ" pitchFamily="50" charset="-128"/>
                <a:cs typeface="Arial"/>
              </a:rPr>
              <a:t>ラドンの吸入による肺がんの相対リスク上昇の他、</a:t>
            </a:r>
            <a:r>
              <a:rPr lang="ja-JP" altLang="en-US" u="sng" dirty="0">
                <a:latin typeface="Arial"/>
                <a:ea typeface="メイリオ" pitchFamily="50" charset="-128"/>
                <a:cs typeface="Arial"/>
              </a:rPr>
              <a:t>わずかな被ばく（</a:t>
            </a:r>
            <a:r>
              <a:rPr lang="en-US" altLang="ja-JP" u="sng" dirty="0">
                <a:latin typeface="Arial"/>
                <a:ea typeface="メイリオ" pitchFamily="50" charset="-128"/>
                <a:cs typeface="Arial"/>
              </a:rPr>
              <a:t>100 mSv</a:t>
            </a:r>
            <a:r>
              <a:rPr lang="ja-JP" altLang="en-US" u="sng" dirty="0">
                <a:latin typeface="Arial"/>
                <a:ea typeface="メイリオ" pitchFamily="50" charset="-128"/>
                <a:cs typeface="Arial"/>
              </a:rPr>
              <a:t>未満）でも健康上のリスクが上昇するという明確なデータも存在しているので、日常生活中の被ばく線量がゼロになるよう生活する必要がある。</a:t>
            </a:r>
          </a:p>
        </p:txBody>
      </p:sp>
      <p:sp>
        <p:nvSpPr>
          <p:cNvPr id="4" name="テキスト ボックス 3">
            <a:extLst>
              <a:ext uri="{FF2B5EF4-FFF2-40B4-BE49-F238E27FC236}">
                <a16:creationId xmlns:a16="http://schemas.microsoft.com/office/drawing/2014/main" id="{B1FC00F9-5FB2-3F63-44FE-84BABE1BCEC1}"/>
              </a:ext>
            </a:extLst>
          </p:cNvPr>
          <p:cNvSpPr txBox="1"/>
          <p:nvPr/>
        </p:nvSpPr>
        <p:spPr>
          <a:xfrm>
            <a:off x="1151639" y="1547567"/>
            <a:ext cx="7340471" cy="369332"/>
          </a:xfrm>
          <a:prstGeom prst="rect">
            <a:avLst/>
          </a:prstGeom>
          <a:noFill/>
        </p:spPr>
        <p:txBody>
          <a:bodyPr wrap="none" rtlCol="0">
            <a:spAutoFit/>
          </a:bodyPr>
          <a:lstStyle/>
          <a:p>
            <a:r>
              <a:rPr lang="ja-JP" altLang="en-US" dirty="0">
                <a:latin typeface="Arial" panose="020B0604020202020204" pitchFamily="34" charset="0"/>
                <a:ea typeface="メイリオ" panose="020B0604030504040204" pitchFamily="50" charset="-128"/>
                <a:cs typeface="Arial" panose="020B0604020202020204" pitchFamily="34" charset="0"/>
              </a:rPr>
              <a:t>昨年度の登録更新教育訓練で出題した問題の回答と解説を示します。</a:t>
            </a:r>
            <a:endParaRPr lang="en-US" altLang="ja-JP" dirty="0">
              <a:latin typeface="Arial" panose="020B0604020202020204" pitchFamily="34" charset="0"/>
              <a:ea typeface="メイリオ" panose="020B0604030504040204" pitchFamily="50" charset="-128"/>
              <a:cs typeface="Arial" panose="020B0604020202020204" pitchFamily="34" charset="0"/>
            </a:endParaRPr>
          </a:p>
        </p:txBody>
      </p:sp>
      <p:sp>
        <p:nvSpPr>
          <p:cNvPr id="5" name="正方形/長方形 4">
            <a:extLst>
              <a:ext uri="{FF2B5EF4-FFF2-40B4-BE49-F238E27FC236}">
                <a16:creationId xmlns:a16="http://schemas.microsoft.com/office/drawing/2014/main" id="{3B2462B3-236F-1249-0244-1F34B1F07195}"/>
              </a:ext>
            </a:extLst>
          </p:cNvPr>
          <p:cNvSpPr/>
          <p:nvPr/>
        </p:nvSpPr>
        <p:spPr>
          <a:xfrm>
            <a:off x="5389912" y="5306741"/>
            <a:ext cx="288033" cy="276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cxnSp>
        <p:nvCxnSpPr>
          <p:cNvPr id="8" name="直線コネクタ 7">
            <a:extLst>
              <a:ext uri="{FF2B5EF4-FFF2-40B4-BE49-F238E27FC236}">
                <a16:creationId xmlns:a16="http://schemas.microsoft.com/office/drawing/2014/main" id="{C372B4C8-E833-24BA-7A39-634E7720DB83}"/>
              </a:ext>
            </a:extLst>
          </p:cNvPr>
          <p:cNvCxnSpPr/>
          <p:nvPr/>
        </p:nvCxnSpPr>
        <p:spPr>
          <a:xfrm>
            <a:off x="0" y="5203882"/>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テキスト ボックス 8">
            <a:extLst>
              <a:ext uri="{FF2B5EF4-FFF2-40B4-BE49-F238E27FC236}">
                <a16:creationId xmlns:a16="http://schemas.microsoft.com/office/drawing/2014/main" id="{E55EBB2B-A3D5-0A8E-ABA5-A73F79AEEDFD}"/>
              </a:ext>
            </a:extLst>
          </p:cNvPr>
          <p:cNvSpPr txBox="1"/>
          <p:nvPr/>
        </p:nvSpPr>
        <p:spPr>
          <a:xfrm>
            <a:off x="0" y="4855898"/>
            <a:ext cx="543739" cy="388568"/>
          </a:xfrm>
          <a:prstGeom prst="rect">
            <a:avLst/>
          </a:prstGeom>
          <a:noFill/>
        </p:spPr>
        <p:txBody>
          <a:bodyPr wrap="non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解説</a:t>
            </a:r>
            <a:endParaRPr kumimoji="0"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10" name="テキスト ボックス 9">
            <a:extLst>
              <a:ext uri="{FF2B5EF4-FFF2-40B4-BE49-F238E27FC236}">
                <a16:creationId xmlns:a16="http://schemas.microsoft.com/office/drawing/2014/main" id="{2DD6D603-097C-4DFD-0F9C-16E9E721A7D2}"/>
              </a:ext>
            </a:extLst>
          </p:cNvPr>
          <p:cNvSpPr txBox="1"/>
          <p:nvPr/>
        </p:nvSpPr>
        <p:spPr>
          <a:xfrm>
            <a:off x="84841" y="5232166"/>
            <a:ext cx="8974317" cy="13849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メイリオ" pitchFamily="50" charset="-128"/>
                <a:cs typeface="Arial" panose="020B0604020202020204" pitchFamily="34" charset="0"/>
              </a:rPr>
              <a:t>答えは</a:t>
            </a:r>
            <a:r>
              <a:rPr kumimoji="0" lang="ja-JP" altLang="en-US" sz="1400" b="0" i="0" u="none" strike="noStrike" kern="1200" cap="none" spc="0" normalizeH="0" noProof="0" dirty="0">
                <a:ln>
                  <a:noFill/>
                </a:ln>
                <a:solidFill>
                  <a:prstClr val="black"/>
                </a:solidFill>
                <a:effectLst/>
                <a:uLnTx/>
                <a:uFillTx/>
                <a:latin typeface="Arial" panose="020B0604020202020204" pitchFamily="34" charset="0"/>
                <a:ea typeface="メイリオ" pitchFamily="50" charset="-128"/>
                <a:cs typeface="Arial" panose="020B0604020202020204" pitchFamily="34" charset="0"/>
              </a:rPr>
              <a:t> </a:t>
            </a:r>
            <a:r>
              <a:rPr kumimoji="0"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メイリオ" pitchFamily="50" charset="-128"/>
                <a:cs typeface="Arial" panose="020B0604020202020204" pitchFamily="34" charset="0"/>
              </a:rPr>
              <a:t>× </a:t>
            </a:r>
            <a:r>
              <a:rPr kumimoji="0"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メイリオ" pitchFamily="50" charset="-128"/>
                <a:cs typeface="Arial" panose="020B0604020202020204" pitchFamily="34" charset="0"/>
              </a:rPr>
              <a:t>です。</a:t>
            </a:r>
            <a:endParaRPr kumimoji="0"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メイリオ" pitchFamily="50"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Arial" panose="020B0604020202020204" pitchFamily="34" charset="0"/>
                <a:ea typeface="メイリオ" pitchFamily="50" charset="-128"/>
                <a:cs typeface="Arial" panose="020B0604020202020204" pitchFamily="34" charset="0"/>
              </a:rPr>
              <a:t>日常生活を送る上で、空気中、地中、食品中、あるいは宇宙空間から放出される放射線により常に被ばくをしています。これら自然放射線による被ばく線量（実効線量）は、日本人の場合</a:t>
            </a:r>
            <a:r>
              <a:rPr lang="en-US" altLang="ja-JP" sz="1400" dirty="0">
                <a:solidFill>
                  <a:prstClr val="black"/>
                </a:solidFill>
                <a:latin typeface="Arial" panose="020B0604020202020204" pitchFamily="34" charset="0"/>
                <a:ea typeface="メイリオ" pitchFamily="50" charset="-128"/>
                <a:cs typeface="Arial" panose="020B0604020202020204" pitchFamily="34" charset="0"/>
              </a:rPr>
              <a:t>1</a:t>
            </a:r>
            <a:r>
              <a:rPr lang="ja-JP" altLang="en-US" sz="1400" dirty="0">
                <a:solidFill>
                  <a:prstClr val="black"/>
                </a:solidFill>
                <a:latin typeface="Arial" panose="020B0604020202020204" pitchFamily="34" charset="0"/>
                <a:ea typeface="メイリオ" pitchFamily="50" charset="-128"/>
                <a:cs typeface="Arial" panose="020B0604020202020204" pitchFamily="34" charset="0"/>
              </a:rPr>
              <a:t>年間で約</a:t>
            </a:r>
            <a:r>
              <a:rPr lang="en-US" altLang="ja-JP" sz="1400" dirty="0">
                <a:solidFill>
                  <a:prstClr val="black"/>
                </a:solidFill>
                <a:latin typeface="Arial" panose="020B0604020202020204" pitchFamily="34" charset="0"/>
                <a:ea typeface="メイリオ" pitchFamily="50" charset="-128"/>
                <a:cs typeface="Arial" panose="020B0604020202020204" pitchFamily="34" charset="0"/>
              </a:rPr>
              <a:t>2.1 mSv</a:t>
            </a:r>
            <a:r>
              <a:rPr lang="ja-JP" altLang="en-US" sz="1400" dirty="0">
                <a:solidFill>
                  <a:prstClr val="black"/>
                </a:solidFill>
                <a:latin typeface="Arial" panose="020B0604020202020204" pitchFamily="34" charset="0"/>
                <a:ea typeface="メイリオ" pitchFamily="50" charset="-128"/>
                <a:cs typeface="Arial" panose="020B0604020202020204" pitchFamily="34" charset="0"/>
              </a:rPr>
              <a:t>です。</a:t>
            </a:r>
            <a:r>
              <a:rPr lang="en-US" altLang="ja-JP" sz="1400" dirty="0">
                <a:solidFill>
                  <a:prstClr val="black"/>
                </a:solidFill>
                <a:latin typeface="Arial" panose="020B0604020202020204" pitchFamily="34" charset="0"/>
                <a:ea typeface="メイリオ" pitchFamily="50" charset="-128"/>
                <a:cs typeface="Arial" panose="020B0604020202020204" pitchFamily="34" charset="0"/>
              </a:rPr>
              <a:t>100 mSv</a:t>
            </a:r>
            <a:r>
              <a:rPr lang="ja-JP" altLang="en-US" sz="1400" dirty="0">
                <a:solidFill>
                  <a:prstClr val="black"/>
                </a:solidFill>
                <a:latin typeface="Arial" panose="020B0604020202020204" pitchFamily="34" charset="0"/>
                <a:ea typeface="メイリオ" pitchFamily="50" charset="-128"/>
                <a:cs typeface="Arial" panose="020B0604020202020204" pitchFamily="34" charset="0"/>
              </a:rPr>
              <a:t>未満の被ばくでは健康への影響は確認されていませんので、日常生活における被ばくに関しては、対策をする必要はありません。</a:t>
            </a:r>
            <a:endParaRPr lang="en-US" altLang="ja-JP" sz="1400" dirty="0">
              <a:solidFill>
                <a:prstClr val="black"/>
              </a:solidFill>
              <a:latin typeface="Arial" panose="020B0604020202020204" pitchFamily="34" charset="0"/>
              <a:ea typeface="メイリオ" pitchFamily="50"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ja-JP" sz="1400" dirty="0">
              <a:solidFill>
                <a:prstClr val="black"/>
              </a:solidFill>
              <a:latin typeface="Arial" panose="020B0604020202020204" pitchFamily="34" charset="0"/>
              <a:ea typeface="メイリオ" pitchFamily="50" charset="-128"/>
              <a:cs typeface="Arial" panose="020B0604020202020204" pitchFamily="34" charset="0"/>
            </a:endParaRPr>
          </a:p>
        </p:txBody>
      </p:sp>
    </p:spTree>
    <p:extLst>
      <p:ext uri="{BB962C8B-B14F-4D97-AF65-F5344CB8AC3E}">
        <p14:creationId xmlns:p14="http://schemas.microsoft.com/office/powerpoint/2010/main" val="12630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iterate type="lt">
                                    <p:tmAbs val="300"/>
                                  </p:iterate>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5"/>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33F46-A0A3-2494-62B5-FB0B858880CE}"/>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3CBD5AB-9253-C439-903B-A680A37EA710}"/>
              </a:ext>
            </a:extLst>
          </p:cNvPr>
          <p:cNvSpPr txBox="1"/>
          <p:nvPr/>
        </p:nvSpPr>
        <p:spPr>
          <a:xfrm>
            <a:off x="320511" y="1074655"/>
            <a:ext cx="5075428" cy="461665"/>
          </a:xfrm>
          <a:prstGeom prst="rect">
            <a:avLst/>
          </a:prstGeom>
          <a:noFill/>
        </p:spPr>
        <p:txBody>
          <a:bodyPr wrap="none" rtlCol="0">
            <a:spAutoFit/>
          </a:bodyPr>
          <a:lstStyle/>
          <a:p>
            <a:r>
              <a:rPr lang="ja-JP" altLang="en-US" sz="2400" u="sng">
                <a:latin typeface="Arial" panose="020B0604020202020204" pitchFamily="34" charset="0"/>
                <a:ea typeface="メイリオ" panose="020B0604030504040204" pitchFamily="50" charset="-128"/>
                <a:cs typeface="Arial" panose="020B0604020202020204" pitchFamily="34" charset="0"/>
              </a:rPr>
              <a:t>（補足資料）昨年度</a:t>
            </a:r>
            <a:r>
              <a:rPr lang="ja-JP" altLang="en-US" sz="2400" u="sng" dirty="0">
                <a:latin typeface="Arial" panose="020B0604020202020204" pitchFamily="34" charset="0"/>
                <a:ea typeface="メイリオ" panose="020B0604030504040204" pitchFamily="50" charset="-128"/>
                <a:cs typeface="Arial" panose="020B0604020202020204" pitchFamily="34" charset="0"/>
              </a:rPr>
              <a:t>の問題の解説</a:t>
            </a:r>
            <a:r>
              <a:rPr lang="en-US" altLang="ja-JP" sz="2400" u="sng" dirty="0">
                <a:latin typeface="Arial" panose="020B0604020202020204" pitchFamily="34" charset="0"/>
                <a:ea typeface="メイリオ" panose="020B0604030504040204" pitchFamily="50" charset="-128"/>
                <a:cs typeface="Arial" panose="020B0604020202020204" pitchFamily="34" charset="0"/>
              </a:rPr>
              <a:t>-2</a:t>
            </a:r>
            <a:endParaRPr lang="ja-JP" altLang="en-US" sz="2400" u="sng" dirty="0">
              <a:latin typeface="Arial" panose="020B0604020202020204" pitchFamily="34" charset="0"/>
              <a:ea typeface="メイリオ" panose="020B0604030504040204" pitchFamily="50" charset="-128"/>
              <a:cs typeface="Arial" panose="020B0604020202020204" pitchFamily="34" charset="0"/>
            </a:endParaRPr>
          </a:p>
        </p:txBody>
      </p:sp>
      <p:sp>
        <p:nvSpPr>
          <p:cNvPr id="7" name="テキスト ボックス 6">
            <a:extLst>
              <a:ext uri="{FF2B5EF4-FFF2-40B4-BE49-F238E27FC236}">
                <a16:creationId xmlns:a16="http://schemas.microsoft.com/office/drawing/2014/main" id="{48CADB56-9E6A-45C9-E7EA-CE0E7BF46810}"/>
              </a:ext>
            </a:extLst>
          </p:cNvPr>
          <p:cNvSpPr txBox="1"/>
          <p:nvPr/>
        </p:nvSpPr>
        <p:spPr>
          <a:xfrm>
            <a:off x="698567" y="2241378"/>
            <a:ext cx="7705203" cy="1477328"/>
          </a:xfrm>
          <a:prstGeom prst="rect">
            <a:avLst/>
          </a:prstGeom>
          <a:noFill/>
        </p:spPr>
        <p:txBody>
          <a:bodyPr wrap="square" rtlCol="0">
            <a:spAutoFit/>
          </a:bodyPr>
          <a:lstStyle/>
          <a:p>
            <a:r>
              <a:rPr lang="ja-JP" altLang="en-US" dirty="0">
                <a:latin typeface="Arial"/>
                <a:ea typeface="メイリオ" pitchFamily="50" charset="-128"/>
                <a:cs typeface="Arial"/>
              </a:rPr>
              <a:t>被ばくの防護に関して、下線部の正誤をご回答下さい。</a:t>
            </a:r>
          </a:p>
          <a:p>
            <a:endParaRPr lang="en-US" altLang="ja-JP" dirty="0">
              <a:latin typeface="Arial"/>
              <a:ea typeface="メイリオ" pitchFamily="50" charset="-128"/>
              <a:cs typeface="Arial"/>
            </a:endParaRPr>
          </a:p>
          <a:p>
            <a:r>
              <a:rPr lang="ja-JP" altLang="en-US" dirty="0">
                <a:latin typeface="Arial"/>
                <a:ea typeface="メイリオ" pitchFamily="50" charset="-128"/>
                <a:cs typeface="Arial"/>
              </a:rPr>
              <a:t>屋内退避は、外部被ばく、内部被ばく、および体表面汚染を防ぐための措置であるが、</a:t>
            </a:r>
            <a:r>
              <a:rPr lang="ja-JP" altLang="en-US" u="sng" dirty="0">
                <a:latin typeface="Arial"/>
                <a:ea typeface="メイリオ" pitchFamily="50" charset="-128"/>
                <a:cs typeface="Arial"/>
              </a:rPr>
              <a:t>木造家屋への屋内退避は被ばくを低減させる効果は全くない。</a:t>
            </a:r>
          </a:p>
        </p:txBody>
      </p:sp>
      <p:sp>
        <p:nvSpPr>
          <p:cNvPr id="4" name="テキスト ボックス 3">
            <a:extLst>
              <a:ext uri="{FF2B5EF4-FFF2-40B4-BE49-F238E27FC236}">
                <a16:creationId xmlns:a16="http://schemas.microsoft.com/office/drawing/2014/main" id="{743BE8A6-2B1A-B760-4E3F-8C9F2EE0C994}"/>
              </a:ext>
            </a:extLst>
          </p:cNvPr>
          <p:cNvSpPr txBox="1"/>
          <p:nvPr/>
        </p:nvSpPr>
        <p:spPr>
          <a:xfrm>
            <a:off x="1151639" y="1547567"/>
            <a:ext cx="7340471" cy="369332"/>
          </a:xfrm>
          <a:prstGeom prst="rect">
            <a:avLst/>
          </a:prstGeom>
          <a:noFill/>
        </p:spPr>
        <p:txBody>
          <a:bodyPr wrap="none" rtlCol="0">
            <a:spAutoFit/>
          </a:bodyPr>
          <a:lstStyle/>
          <a:p>
            <a:r>
              <a:rPr lang="ja-JP" altLang="en-US" dirty="0">
                <a:latin typeface="Arial" panose="020B0604020202020204" pitchFamily="34" charset="0"/>
                <a:ea typeface="メイリオ" panose="020B0604030504040204" pitchFamily="50" charset="-128"/>
                <a:cs typeface="Arial" panose="020B0604020202020204" pitchFamily="34" charset="0"/>
              </a:rPr>
              <a:t>昨年度の登録更新教育訓練で出題した問題の回答と解説を示します。</a:t>
            </a:r>
            <a:endParaRPr lang="en-US" altLang="ja-JP" dirty="0">
              <a:latin typeface="Arial" panose="020B0604020202020204" pitchFamily="34" charset="0"/>
              <a:ea typeface="メイリオ" panose="020B0604030504040204" pitchFamily="50" charset="-128"/>
              <a:cs typeface="Arial" panose="020B0604020202020204" pitchFamily="34" charset="0"/>
            </a:endParaRPr>
          </a:p>
        </p:txBody>
      </p:sp>
      <p:sp>
        <p:nvSpPr>
          <p:cNvPr id="5" name="正方形/長方形 4">
            <a:extLst>
              <a:ext uri="{FF2B5EF4-FFF2-40B4-BE49-F238E27FC236}">
                <a16:creationId xmlns:a16="http://schemas.microsoft.com/office/drawing/2014/main" id="{1766A7C9-2D58-7B9A-2610-7C5EB3F4AE13}"/>
              </a:ext>
            </a:extLst>
          </p:cNvPr>
          <p:cNvSpPr/>
          <p:nvPr/>
        </p:nvSpPr>
        <p:spPr>
          <a:xfrm>
            <a:off x="5389912" y="5306741"/>
            <a:ext cx="288033" cy="276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cxnSp>
        <p:nvCxnSpPr>
          <p:cNvPr id="8" name="直線コネクタ 7">
            <a:extLst>
              <a:ext uri="{FF2B5EF4-FFF2-40B4-BE49-F238E27FC236}">
                <a16:creationId xmlns:a16="http://schemas.microsoft.com/office/drawing/2014/main" id="{EFEB65B0-DBB1-58ED-2AF5-60364980250E}"/>
              </a:ext>
            </a:extLst>
          </p:cNvPr>
          <p:cNvCxnSpPr/>
          <p:nvPr/>
        </p:nvCxnSpPr>
        <p:spPr>
          <a:xfrm>
            <a:off x="0" y="5203882"/>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テキスト ボックス 8">
            <a:extLst>
              <a:ext uri="{FF2B5EF4-FFF2-40B4-BE49-F238E27FC236}">
                <a16:creationId xmlns:a16="http://schemas.microsoft.com/office/drawing/2014/main" id="{D5EAB684-1BCD-15E7-F6C7-C4F9D008AC14}"/>
              </a:ext>
            </a:extLst>
          </p:cNvPr>
          <p:cNvSpPr txBox="1"/>
          <p:nvPr/>
        </p:nvSpPr>
        <p:spPr>
          <a:xfrm>
            <a:off x="0" y="4855898"/>
            <a:ext cx="543739" cy="388568"/>
          </a:xfrm>
          <a:prstGeom prst="rect">
            <a:avLst/>
          </a:prstGeom>
          <a:noFill/>
        </p:spPr>
        <p:txBody>
          <a:bodyPr wrap="non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解説</a:t>
            </a:r>
            <a:endParaRPr kumimoji="0"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10" name="テキスト ボックス 9">
            <a:extLst>
              <a:ext uri="{FF2B5EF4-FFF2-40B4-BE49-F238E27FC236}">
                <a16:creationId xmlns:a16="http://schemas.microsoft.com/office/drawing/2014/main" id="{D916A371-08C0-C7DF-3429-F6AC2E6A7500}"/>
              </a:ext>
            </a:extLst>
          </p:cNvPr>
          <p:cNvSpPr txBox="1"/>
          <p:nvPr/>
        </p:nvSpPr>
        <p:spPr>
          <a:xfrm>
            <a:off x="84841" y="5232166"/>
            <a:ext cx="8974317"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メイリオ" pitchFamily="50" charset="-128"/>
                <a:cs typeface="Arial" panose="020B0604020202020204" pitchFamily="34" charset="0"/>
              </a:rPr>
              <a:t>答えは</a:t>
            </a:r>
            <a:r>
              <a:rPr kumimoji="0" lang="ja-JP" altLang="en-US" sz="1400" b="0" i="0" u="none" strike="noStrike" kern="1200" cap="none" spc="0" normalizeH="0" noProof="0" dirty="0">
                <a:ln>
                  <a:noFill/>
                </a:ln>
                <a:solidFill>
                  <a:prstClr val="black"/>
                </a:solidFill>
                <a:effectLst/>
                <a:uLnTx/>
                <a:uFillTx/>
                <a:latin typeface="Arial" panose="020B0604020202020204" pitchFamily="34" charset="0"/>
                <a:ea typeface="メイリオ" pitchFamily="50" charset="-128"/>
                <a:cs typeface="Arial" panose="020B0604020202020204" pitchFamily="34" charset="0"/>
              </a:rPr>
              <a:t> </a:t>
            </a:r>
            <a:r>
              <a:rPr kumimoji="0"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メイリオ" pitchFamily="50" charset="-128"/>
                <a:cs typeface="Arial" panose="020B0604020202020204" pitchFamily="34" charset="0"/>
              </a:rPr>
              <a:t>× </a:t>
            </a:r>
            <a:r>
              <a:rPr kumimoji="0"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メイリオ" pitchFamily="50" charset="-128"/>
                <a:cs typeface="Arial" panose="020B0604020202020204" pitchFamily="34" charset="0"/>
              </a:rPr>
              <a:t>です。</a:t>
            </a:r>
            <a:endParaRPr kumimoji="0"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メイリオ" pitchFamily="50"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Arial" panose="020B0604020202020204" pitchFamily="34" charset="0"/>
                <a:ea typeface="メイリオ" pitchFamily="50" charset="-128"/>
                <a:cs typeface="Arial" panose="020B0604020202020204" pitchFamily="34" charset="0"/>
              </a:rPr>
              <a:t>原子力災害発生時に、事故の状況に応じて屋内退避を実施する場合があります。木造家屋への屋内退避も、外部被ばく、内部被ばく、および体表面汚染を防ぐ一定の効果はあるとされています。</a:t>
            </a:r>
            <a:endParaRPr lang="en-US" altLang="ja-JP" sz="1400" dirty="0">
              <a:solidFill>
                <a:prstClr val="black"/>
              </a:solidFill>
              <a:latin typeface="Arial" panose="020B0604020202020204" pitchFamily="34" charset="0"/>
              <a:ea typeface="メイリオ" pitchFamily="50" charset="-128"/>
              <a:cs typeface="Arial" panose="020B0604020202020204" pitchFamily="34" charset="0"/>
            </a:endParaRPr>
          </a:p>
        </p:txBody>
      </p:sp>
    </p:spTree>
    <p:extLst>
      <p:ext uri="{BB962C8B-B14F-4D97-AF65-F5344CB8AC3E}">
        <p14:creationId xmlns:p14="http://schemas.microsoft.com/office/powerpoint/2010/main" val="400768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iterate type="lt">
                                    <p:tmAbs val="300"/>
                                  </p:iterate>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5"/>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8BA45-D173-1211-DED5-B2F2D67492F4}"/>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03E383D-2B9F-424A-58EE-4EF1D1B671DD}"/>
              </a:ext>
            </a:extLst>
          </p:cNvPr>
          <p:cNvSpPr txBox="1"/>
          <p:nvPr/>
        </p:nvSpPr>
        <p:spPr>
          <a:xfrm>
            <a:off x="320511" y="1074655"/>
            <a:ext cx="5075428" cy="461665"/>
          </a:xfrm>
          <a:prstGeom prst="rect">
            <a:avLst/>
          </a:prstGeom>
          <a:noFill/>
        </p:spPr>
        <p:txBody>
          <a:bodyPr wrap="none" rtlCol="0">
            <a:spAutoFit/>
          </a:bodyPr>
          <a:lstStyle/>
          <a:p>
            <a:r>
              <a:rPr lang="ja-JP" altLang="en-US" sz="2400" u="sng">
                <a:latin typeface="Arial" panose="020B0604020202020204" pitchFamily="34" charset="0"/>
                <a:ea typeface="メイリオ" panose="020B0604030504040204" pitchFamily="50" charset="-128"/>
                <a:cs typeface="Arial" panose="020B0604020202020204" pitchFamily="34" charset="0"/>
              </a:rPr>
              <a:t>（補足資料）昨年度</a:t>
            </a:r>
            <a:r>
              <a:rPr lang="ja-JP" altLang="en-US" sz="2400" u="sng" dirty="0">
                <a:latin typeface="Arial" panose="020B0604020202020204" pitchFamily="34" charset="0"/>
                <a:ea typeface="メイリオ" panose="020B0604030504040204" pitchFamily="50" charset="-128"/>
                <a:cs typeface="Arial" panose="020B0604020202020204" pitchFamily="34" charset="0"/>
              </a:rPr>
              <a:t>の問題の解説</a:t>
            </a:r>
            <a:r>
              <a:rPr lang="en-US" altLang="ja-JP" sz="2400" u="sng" dirty="0">
                <a:latin typeface="Arial" panose="020B0604020202020204" pitchFamily="34" charset="0"/>
                <a:ea typeface="メイリオ" panose="020B0604030504040204" pitchFamily="50" charset="-128"/>
                <a:cs typeface="Arial" panose="020B0604020202020204" pitchFamily="34" charset="0"/>
              </a:rPr>
              <a:t>-3</a:t>
            </a:r>
            <a:endParaRPr lang="ja-JP" altLang="en-US" sz="2400" u="sng" dirty="0">
              <a:latin typeface="Arial" panose="020B0604020202020204" pitchFamily="34" charset="0"/>
              <a:ea typeface="メイリオ" panose="020B0604030504040204" pitchFamily="50" charset="-128"/>
              <a:cs typeface="Arial" panose="020B0604020202020204" pitchFamily="34" charset="0"/>
            </a:endParaRPr>
          </a:p>
        </p:txBody>
      </p:sp>
      <p:sp>
        <p:nvSpPr>
          <p:cNvPr id="7" name="テキスト ボックス 6">
            <a:extLst>
              <a:ext uri="{FF2B5EF4-FFF2-40B4-BE49-F238E27FC236}">
                <a16:creationId xmlns:a16="http://schemas.microsoft.com/office/drawing/2014/main" id="{9373768C-F0A6-0237-BDC9-171B106A9BB0}"/>
              </a:ext>
            </a:extLst>
          </p:cNvPr>
          <p:cNvSpPr txBox="1"/>
          <p:nvPr/>
        </p:nvSpPr>
        <p:spPr>
          <a:xfrm>
            <a:off x="698567" y="2241378"/>
            <a:ext cx="7705203" cy="1754326"/>
          </a:xfrm>
          <a:prstGeom prst="rect">
            <a:avLst/>
          </a:prstGeom>
          <a:noFill/>
        </p:spPr>
        <p:txBody>
          <a:bodyPr wrap="square" rtlCol="0">
            <a:spAutoFit/>
          </a:bodyPr>
          <a:lstStyle/>
          <a:p>
            <a:r>
              <a:rPr lang="ja-JP" altLang="en-US" dirty="0">
                <a:latin typeface="Arial"/>
                <a:ea typeface="メイリオ" pitchFamily="50" charset="-128"/>
                <a:cs typeface="Arial"/>
              </a:rPr>
              <a:t>体表面汚染の除染に関して、下線部の正誤をご回答下さい。</a:t>
            </a:r>
          </a:p>
          <a:p>
            <a:endParaRPr lang="en-US" altLang="ja-JP" dirty="0">
              <a:latin typeface="Arial"/>
              <a:ea typeface="メイリオ" pitchFamily="50" charset="-128"/>
              <a:cs typeface="Arial"/>
            </a:endParaRPr>
          </a:p>
          <a:p>
            <a:r>
              <a:rPr lang="ja-JP" altLang="en-US" dirty="0">
                <a:latin typeface="Arial"/>
                <a:ea typeface="メイリオ" pitchFamily="50" charset="-128"/>
                <a:cs typeface="Arial"/>
              </a:rPr>
              <a:t>体表面汚染が確認されたため、ウェットティッシュで汚染箇所を拭き取ることになった。</a:t>
            </a:r>
            <a:r>
              <a:rPr lang="ja-JP" altLang="en-US" u="sng" dirty="0">
                <a:latin typeface="Arial"/>
                <a:ea typeface="メイリオ" pitchFamily="50" charset="-128"/>
                <a:cs typeface="Arial"/>
              </a:rPr>
              <a:t>この際、汚染が無い方から有る方へ一方通行でふき取りを行った。また、ウェットティッシュは一度拭き取る毎に新しい物を使用した。</a:t>
            </a:r>
          </a:p>
        </p:txBody>
      </p:sp>
      <p:sp>
        <p:nvSpPr>
          <p:cNvPr id="4" name="テキスト ボックス 3">
            <a:extLst>
              <a:ext uri="{FF2B5EF4-FFF2-40B4-BE49-F238E27FC236}">
                <a16:creationId xmlns:a16="http://schemas.microsoft.com/office/drawing/2014/main" id="{991EDD46-9934-65E1-CDDC-88BE38F7A62E}"/>
              </a:ext>
            </a:extLst>
          </p:cNvPr>
          <p:cNvSpPr txBox="1"/>
          <p:nvPr/>
        </p:nvSpPr>
        <p:spPr>
          <a:xfrm>
            <a:off x="1151639" y="1547567"/>
            <a:ext cx="7340471" cy="369332"/>
          </a:xfrm>
          <a:prstGeom prst="rect">
            <a:avLst/>
          </a:prstGeom>
          <a:noFill/>
        </p:spPr>
        <p:txBody>
          <a:bodyPr wrap="none" rtlCol="0">
            <a:spAutoFit/>
          </a:bodyPr>
          <a:lstStyle/>
          <a:p>
            <a:r>
              <a:rPr lang="ja-JP" altLang="en-US" dirty="0">
                <a:latin typeface="Arial" panose="020B0604020202020204" pitchFamily="34" charset="0"/>
                <a:ea typeface="メイリオ" panose="020B0604030504040204" pitchFamily="50" charset="-128"/>
                <a:cs typeface="Arial" panose="020B0604020202020204" pitchFamily="34" charset="0"/>
              </a:rPr>
              <a:t>昨年度の登録更新教育訓練で出題した問題の回答と解説を示します。</a:t>
            </a:r>
            <a:endParaRPr lang="en-US" altLang="ja-JP" dirty="0">
              <a:latin typeface="Arial" panose="020B0604020202020204" pitchFamily="34" charset="0"/>
              <a:ea typeface="メイリオ" panose="020B0604030504040204" pitchFamily="50" charset="-128"/>
              <a:cs typeface="Arial" panose="020B0604020202020204" pitchFamily="34" charset="0"/>
            </a:endParaRPr>
          </a:p>
        </p:txBody>
      </p:sp>
      <p:sp>
        <p:nvSpPr>
          <p:cNvPr id="5" name="正方形/長方形 4">
            <a:extLst>
              <a:ext uri="{FF2B5EF4-FFF2-40B4-BE49-F238E27FC236}">
                <a16:creationId xmlns:a16="http://schemas.microsoft.com/office/drawing/2014/main" id="{80FE97AA-88EE-ECF0-9108-ECC0A69E38DF}"/>
              </a:ext>
            </a:extLst>
          </p:cNvPr>
          <p:cNvSpPr/>
          <p:nvPr/>
        </p:nvSpPr>
        <p:spPr>
          <a:xfrm>
            <a:off x="5389912" y="5306741"/>
            <a:ext cx="288033" cy="276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cxnSp>
        <p:nvCxnSpPr>
          <p:cNvPr id="8" name="直線コネクタ 7">
            <a:extLst>
              <a:ext uri="{FF2B5EF4-FFF2-40B4-BE49-F238E27FC236}">
                <a16:creationId xmlns:a16="http://schemas.microsoft.com/office/drawing/2014/main" id="{084C4E6E-26F5-7E7A-D88F-CC4866069644}"/>
              </a:ext>
            </a:extLst>
          </p:cNvPr>
          <p:cNvCxnSpPr/>
          <p:nvPr/>
        </p:nvCxnSpPr>
        <p:spPr>
          <a:xfrm>
            <a:off x="0" y="5203882"/>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テキスト ボックス 8">
            <a:extLst>
              <a:ext uri="{FF2B5EF4-FFF2-40B4-BE49-F238E27FC236}">
                <a16:creationId xmlns:a16="http://schemas.microsoft.com/office/drawing/2014/main" id="{A81E9C62-0BD3-2A12-50CD-1736ADE6701F}"/>
              </a:ext>
            </a:extLst>
          </p:cNvPr>
          <p:cNvSpPr txBox="1"/>
          <p:nvPr/>
        </p:nvSpPr>
        <p:spPr>
          <a:xfrm>
            <a:off x="0" y="4855898"/>
            <a:ext cx="543739" cy="388568"/>
          </a:xfrm>
          <a:prstGeom prst="rect">
            <a:avLst/>
          </a:prstGeom>
          <a:noFill/>
        </p:spPr>
        <p:txBody>
          <a:bodyPr wrap="non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解説</a:t>
            </a:r>
            <a:endParaRPr kumimoji="0"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10" name="テキスト ボックス 9">
            <a:extLst>
              <a:ext uri="{FF2B5EF4-FFF2-40B4-BE49-F238E27FC236}">
                <a16:creationId xmlns:a16="http://schemas.microsoft.com/office/drawing/2014/main" id="{1CD98C0C-B2DD-FC4A-57D1-461C543121F8}"/>
              </a:ext>
            </a:extLst>
          </p:cNvPr>
          <p:cNvSpPr txBox="1"/>
          <p:nvPr/>
        </p:nvSpPr>
        <p:spPr>
          <a:xfrm>
            <a:off x="84841" y="5232166"/>
            <a:ext cx="8974317"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メイリオ" pitchFamily="50" charset="-128"/>
                <a:cs typeface="Arial" panose="020B0604020202020204" pitchFamily="34" charset="0"/>
              </a:rPr>
              <a:t>答えは</a:t>
            </a:r>
            <a:r>
              <a:rPr kumimoji="0" lang="ja-JP" altLang="en-US" sz="1400" b="0" i="0" u="none" strike="noStrike" kern="1200" cap="none" spc="0" normalizeH="0" noProof="0" dirty="0">
                <a:ln>
                  <a:noFill/>
                </a:ln>
                <a:solidFill>
                  <a:prstClr val="black"/>
                </a:solidFill>
                <a:effectLst/>
                <a:uLnTx/>
                <a:uFillTx/>
                <a:latin typeface="Arial" panose="020B0604020202020204" pitchFamily="34" charset="0"/>
                <a:ea typeface="メイリオ" pitchFamily="50" charset="-128"/>
                <a:cs typeface="Arial" panose="020B0604020202020204" pitchFamily="34" charset="0"/>
              </a:rPr>
              <a:t> ◯</a:t>
            </a:r>
            <a:r>
              <a:rPr kumimoji="0"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メイリオ" pitchFamily="50" charset="-128"/>
                <a:cs typeface="Arial" panose="020B0604020202020204" pitchFamily="34" charset="0"/>
              </a:rPr>
              <a:t> </a:t>
            </a:r>
            <a:r>
              <a:rPr kumimoji="0"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メイリオ" pitchFamily="50" charset="-128"/>
                <a:cs typeface="Arial" panose="020B0604020202020204" pitchFamily="34" charset="0"/>
              </a:rPr>
              <a:t>です。</a:t>
            </a:r>
            <a:endParaRPr kumimoji="0"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メイリオ" pitchFamily="50"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400" noProof="0" dirty="0">
                <a:solidFill>
                  <a:prstClr val="black"/>
                </a:solidFill>
                <a:latin typeface="Arial" panose="020B0604020202020204" pitchFamily="34" charset="0"/>
                <a:ea typeface="メイリオ" pitchFamily="50" charset="-128"/>
                <a:cs typeface="Arial" panose="020B0604020202020204" pitchFamily="34" charset="0"/>
              </a:rPr>
              <a:t>逆に、汚染が</a:t>
            </a:r>
            <a:r>
              <a:rPr lang="ja-JP" altLang="en-US" sz="1400" dirty="0">
                <a:solidFill>
                  <a:prstClr val="black"/>
                </a:solidFill>
                <a:latin typeface="Arial" panose="020B0604020202020204" pitchFamily="34" charset="0"/>
                <a:ea typeface="メイリオ" pitchFamily="50" charset="-128"/>
                <a:cs typeface="Arial" panose="020B0604020202020204" pitchFamily="34" charset="0"/>
              </a:rPr>
              <a:t>有る</a:t>
            </a:r>
            <a:r>
              <a:rPr lang="ja-JP" altLang="en-US" sz="1400" noProof="0" dirty="0">
                <a:solidFill>
                  <a:prstClr val="black"/>
                </a:solidFill>
                <a:latin typeface="Arial" panose="020B0604020202020204" pitchFamily="34" charset="0"/>
                <a:ea typeface="メイリオ" pitchFamily="50" charset="-128"/>
                <a:cs typeface="Arial" panose="020B0604020202020204" pitchFamily="34" charset="0"/>
              </a:rPr>
              <a:t>方から無い方へ拭き取ること、またウエットティッシュの同じ面を使い続けることは</a:t>
            </a:r>
            <a:endParaRPr lang="en-US" altLang="ja-JP" sz="1400" noProof="0" dirty="0">
              <a:solidFill>
                <a:prstClr val="black"/>
              </a:solidFill>
              <a:latin typeface="Arial" panose="020B0604020202020204" pitchFamily="34" charset="0"/>
              <a:ea typeface="メイリオ" pitchFamily="50"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dirty="0">
                <a:ln>
                  <a:noFill/>
                </a:ln>
                <a:solidFill>
                  <a:prstClr val="black"/>
                </a:solidFill>
                <a:effectLst/>
                <a:uLnTx/>
                <a:uFillTx/>
                <a:latin typeface="Arial" panose="020B0604020202020204" pitchFamily="34" charset="0"/>
                <a:ea typeface="メイリオ" pitchFamily="50" charset="-128"/>
                <a:cs typeface="Arial" panose="020B0604020202020204" pitchFamily="34" charset="0"/>
              </a:rPr>
              <a:t>かえって汚染を広げてしまいます。問題文に記載した正しい方法は、</a:t>
            </a:r>
            <a:r>
              <a:rPr kumimoji="0" lang="en-US" altLang="ja-JP" sz="1400" b="0" i="0" u="none" strike="noStrike" kern="1200" cap="none" spc="0" normalizeH="0" baseline="0" dirty="0">
                <a:ln>
                  <a:noFill/>
                </a:ln>
                <a:solidFill>
                  <a:prstClr val="black"/>
                </a:solidFill>
                <a:effectLst/>
                <a:uLnTx/>
                <a:uFillTx/>
                <a:latin typeface="Arial" panose="020B0604020202020204" pitchFamily="34" charset="0"/>
                <a:ea typeface="メイリオ" pitchFamily="50" charset="-128"/>
                <a:cs typeface="Arial" panose="020B0604020202020204" pitchFamily="34" charset="0"/>
              </a:rPr>
              <a:t>RI</a:t>
            </a:r>
            <a:r>
              <a:rPr kumimoji="0" lang="ja-JP" altLang="en-US" sz="1400" b="0" i="0" u="none" strike="noStrike" kern="1200" cap="none" spc="0" normalizeH="0" baseline="0" dirty="0">
                <a:ln>
                  <a:noFill/>
                </a:ln>
                <a:solidFill>
                  <a:prstClr val="black"/>
                </a:solidFill>
                <a:effectLst/>
                <a:uLnTx/>
                <a:uFillTx/>
                <a:latin typeface="Arial" panose="020B0604020202020204" pitchFamily="34" charset="0"/>
                <a:ea typeface="メイリオ" pitchFamily="50" charset="-128"/>
                <a:cs typeface="Arial" panose="020B0604020202020204" pitchFamily="34" charset="0"/>
              </a:rPr>
              <a:t>を用いる実験で汚染</a:t>
            </a:r>
            <a:r>
              <a:rPr lang="ja-JP" altLang="en-US" sz="1400" dirty="0">
                <a:solidFill>
                  <a:prstClr val="black"/>
                </a:solidFill>
                <a:latin typeface="Arial" panose="020B0604020202020204" pitchFamily="34" charset="0"/>
                <a:ea typeface="メイリオ" pitchFamily="50" charset="-128"/>
                <a:cs typeface="Arial" panose="020B0604020202020204" pitchFamily="34" charset="0"/>
              </a:rPr>
              <a:t>が発生した場合の</a:t>
            </a:r>
            <a:r>
              <a:rPr kumimoji="0" lang="ja-JP" altLang="en-US" sz="1400" b="0" i="0" u="none" strike="noStrike" kern="1200" cap="none" spc="0" normalizeH="0" baseline="0" dirty="0">
                <a:ln>
                  <a:noFill/>
                </a:ln>
                <a:solidFill>
                  <a:prstClr val="black"/>
                </a:solidFill>
                <a:effectLst/>
                <a:uLnTx/>
                <a:uFillTx/>
                <a:latin typeface="Arial" panose="020B0604020202020204" pitchFamily="34" charset="0"/>
                <a:ea typeface="メイリオ" pitchFamily="50" charset="-128"/>
                <a:cs typeface="Arial" panose="020B0604020202020204" pitchFamily="34" charset="0"/>
              </a:rPr>
              <a:t>除染にも有効です。</a:t>
            </a:r>
            <a:endParaRPr kumimoji="0"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メイリオ" pitchFamily="50" charset="-128"/>
              <a:cs typeface="Arial" panose="020B0604020202020204" pitchFamily="34" charset="0"/>
            </a:endParaRPr>
          </a:p>
        </p:txBody>
      </p:sp>
    </p:spTree>
    <p:extLst>
      <p:ext uri="{BB962C8B-B14F-4D97-AF65-F5344CB8AC3E}">
        <p14:creationId xmlns:p14="http://schemas.microsoft.com/office/powerpoint/2010/main" val="22077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iterate type="lt">
                                    <p:tmAbs val="300"/>
                                  </p:iterate>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5"/>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4B35FE6A-8236-034A-3FA2-AA46A6638B4B}"/>
              </a:ext>
            </a:extLst>
          </p:cNvPr>
          <p:cNvSpPr/>
          <p:nvPr/>
        </p:nvSpPr>
        <p:spPr>
          <a:xfrm>
            <a:off x="212436" y="3375890"/>
            <a:ext cx="8146473" cy="1537856"/>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4768AE9B-9A5E-B78D-B61D-7ACF228FB69D}"/>
              </a:ext>
            </a:extLst>
          </p:cNvPr>
          <p:cNvSpPr/>
          <p:nvPr/>
        </p:nvSpPr>
        <p:spPr>
          <a:xfrm>
            <a:off x="212436" y="471053"/>
            <a:ext cx="8146473" cy="2826329"/>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43E9D48A-C797-E13A-5BBD-E89D1E4105B9}"/>
              </a:ext>
            </a:extLst>
          </p:cNvPr>
          <p:cNvSpPr txBox="1"/>
          <p:nvPr/>
        </p:nvSpPr>
        <p:spPr>
          <a:xfrm>
            <a:off x="113121" y="49610"/>
            <a:ext cx="4801314" cy="461665"/>
          </a:xfrm>
          <a:prstGeom prst="rect">
            <a:avLst/>
          </a:prstGeom>
          <a:noFill/>
        </p:spPr>
        <p:txBody>
          <a:bodyPr wrap="none" rtlCol="0">
            <a:spAutoFit/>
          </a:bodyPr>
          <a:lstStyle/>
          <a:p>
            <a:r>
              <a:rPr lang="ja-JP" altLang="en-US" sz="2400" u="sng" dirty="0">
                <a:latin typeface="Arial" panose="020B0604020202020204" pitchFamily="34" charset="0"/>
                <a:ea typeface="メイリオ" panose="020B0604030504040204" pitchFamily="50" charset="-128"/>
                <a:cs typeface="Arial" panose="020B0604020202020204" pitchFamily="34" charset="0"/>
              </a:rPr>
              <a:t>業務従事者と一時立入者について</a:t>
            </a:r>
          </a:p>
        </p:txBody>
      </p:sp>
      <p:cxnSp>
        <p:nvCxnSpPr>
          <p:cNvPr id="3" name="直線コネクタ 2">
            <a:extLst>
              <a:ext uri="{FF2B5EF4-FFF2-40B4-BE49-F238E27FC236}">
                <a16:creationId xmlns:a16="http://schemas.microsoft.com/office/drawing/2014/main" id="{DBACBFB3-9B43-542B-8955-213D594EEE44}"/>
              </a:ext>
            </a:extLst>
          </p:cNvPr>
          <p:cNvCxnSpPr/>
          <p:nvPr/>
        </p:nvCxnSpPr>
        <p:spPr>
          <a:xfrm>
            <a:off x="0" y="5203882"/>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テキスト ボックス 3">
            <a:extLst>
              <a:ext uri="{FF2B5EF4-FFF2-40B4-BE49-F238E27FC236}">
                <a16:creationId xmlns:a16="http://schemas.microsoft.com/office/drawing/2014/main" id="{DF6871A6-A984-7165-A72E-16E463E2FDFA}"/>
              </a:ext>
            </a:extLst>
          </p:cNvPr>
          <p:cNvSpPr txBox="1"/>
          <p:nvPr/>
        </p:nvSpPr>
        <p:spPr>
          <a:xfrm>
            <a:off x="84841" y="5232166"/>
            <a:ext cx="8974317" cy="1600438"/>
          </a:xfrm>
          <a:prstGeom prst="rect">
            <a:avLst/>
          </a:prstGeom>
          <a:noFill/>
        </p:spPr>
        <p:txBody>
          <a:bodyPr wrap="square" rtlCol="0">
            <a:spAutoFit/>
          </a:bodyPr>
          <a:lstStyle/>
          <a:p>
            <a:pPr>
              <a:spcBef>
                <a:spcPts val="200"/>
              </a:spcBef>
            </a:pPr>
            <a:r>
              <a:rPr lang="ja-JP" altLang="en-US" sz="1400" dirty="0">
                <a:latin typeface="Arial" panose="020B0604020202020204" pitchFamily="34" charset="0"/>
                <a:ea typeface="メイリオ" panose="020B0604030504040204" pitchFamily="50" charset="-128"/>
                <a:cs typeface="Arial" panose="020B0604020202020204" pitchFamily="34" charset="0"/>
              </a:rPr>
              <a:t>まず、業務従事者と一時立入者について説明します。</a:t>
            </a:r>
            <a:endParaRPr lang="en-US" altLang="ja-JP" sz="1400" dirty="0">
              <a:latin typeface="Arial" panose="020B0604020202020204" pitchFamily="34" charset="0"/>
              <a:ea typeface="メイリオ" panose="020B0604030504040204" pitchFamily="50" charset="-128"/>
              <a:cs typeface="Arial" panose="020B0604020202020204" pitchFamily="34" charset="0"/>
            </a:endParaRPr>
          </a:p>
          <a:p>
            <a:r>
              <a:rPr lang="ja-JP" altLang="en-US" sz="1400" dirty="0">
                <a:latin typeface="Arial" panose="020B0604020202020204" pitchFamily="34" charset="0"/>
                <a:ea typeface="メイリオ" panose="020B0604030504040204" pitchFamily="50" charset="-128"/>
                <a:cs typeface="Arial" panose="020B0604020202020204" pitchFamily="34" charset="0"/>
              </a:rPr>
              <a:t>業務従事者は「放射性同位元素等の取扱い、管理またはこれに付随する業務に従事する者であって、管理区域に立ち入る者」と定められています。つまり</a:t>
            </a:r>
            <a:r>
              <a:rPr lang="en-US" altLang="ja-JP" sz="1400" dirty="0">
                <a:latin typeface="Arial" panose="020B0604020202020204" pitchFamily="34" charset="0"/>
                <a:ea typeface="メイリオ" pitchFamily="50" charset="-128"/>
                <a:cs typeface="Arial" panose="020B0604020202020204" pitchFamily="34" charset="0"/>
              </a:rPr>
              <a:t>RI</a:t>
            </a:r>
            <a:r>
              <a:rPr lang="ja-JP" altLang="en-US" sz="1400" dirty="0">
                <a:latin typeface="Arial" panose="020B0604020202020204" pitchFamily="34" charset="0"/>
                <a:ea typeface="メイリオ" pitchFamily="50" charset="-128"/>
                <a:cs typeface="Arial" panose="020B0604020202020204" pitchFamily="34" charset="0"/>
              </a:rPr>
              <a:t>実験施設で</a:t>
            </a:r>
            <a:r>
              <a:rPr lang="en-US" altLang="ja-JP" sz="1400" dirty="0">
                <a:latin typeface="Arial" panose="020B0604020202020204" pitchFamily="34" charset="0"/>
                <a:ea typeface="メイリオ" pitchFamily="50" charset="-128"/>
                <a:cs typeface="Arial" panose="020B0604020202020204" pitchFamily="34" charset="0"/>
              </a:rPr>
              <a:t>RI</a:t>
            </a:r>
            <a:r>
              <a:rPr lang="ja-JP" altLang="en-US" sz="1400" dirty="0">
                <a:latin typeface="Arial" panose="020B0604020202020204" pitchFamily="34" charset="0"/>
                <a:ea typeface="メイリオ" panose="020B0604030504040204" pitchFamily="50" charset="-128"/>
                <a:cs typeface="Arial" panose="020B0604020202020204" pitchFamily="34" charset="0"/>
              </a:rPr>
              <a:t>を使用する学生を含む全ての研究者は業務従事者に該当することになります。この場合には、「放射線業務従事者登録」を行う必要があり、①教育訓練の受講と②健康診断の受診が必要となります。今まで登録したことのない新規の研究者は、登録のために新規の教育訓練と健康診断が必要となります。一方で、登録を継続する場合（本受講者）は、毎年一回行う再教育訓練と健康診断（教職員：半年に</a:t>
            </a:r>
            <a:r>
              <a:rPr lang="en-US" altLang="ja-JP" sz="1400" dirty="0">
                <a:latin typeface="Arial" panose="020B0604020202020204" pitchFamily="34" charset="0"/>
                <a:ea typeface="メイリオ" panose="020B0604030504040204" pitchFamily="50" charset="-128"/>
                <a:cs typeface="Arial" panose="020B0604020202020204" pitchFamily="34" charset="0"/>
              </a:rPr>
              <a:t>1</a:t>
            </a:r>
            <a:r>
              <a:rPr lang="ja-JP" altLang="en-US" sz="1400" dirty="0">
                <a:latin typeface="Arial" panose="020B0604020202020204" pitchFamily="34" charset="0"/>
                <a:ea typeface="メイリオ" panose="020B0604030504040204" pitchFamily="50" charset="-128"/>
                <a:cs typeface="Arial" panose="020B0604020202020204" pitchFamily="34" charset="0"/>
              </a:rPr>
              <a:t>回、学生：年</a:t>
            </a:r>
            <a:r>
              <a:rPr lang="en-US" altLang="ja-JP" sz="1400" dirty="0">
                <a:latin typeface="Arial" panose="020B0604020202020204" pitchFamily="34" charset="0"/>
                <a:ea typeface="メイリオ" panose="020B0604030504040204" pitchFamily="50" charset="-128"/>
                <a:cs typeface="Arial" panose="020B0604020202020204" pitchFamily="34" charset="0"/>
              </a:rPr>
              <a:t>1</a:t>
            </a:r>
            <a:r>
              <a:rPr lang="ja-JP" altLang="en-US" sz="1400" dirty="0">
                <a:latin typeface="Arial" panose="020B0604020202020204" pitchFamily="34" charset="0"/>
                <a:ea typeface="メイリオ" panose="020B0604030504040204" pitchFamily="50" charset="-128"/>
                <a:cs typeface="Arial" panose="020B0604020202020204" pitchFamily="34" charset="0"/>
              </a:rPr>
              <a:t>回、教職員は学内の定期健康診断で可）を受ける必要があります。</a:t>
            </a:r>
            <a:endParaRPr lang="en-US" altLang="ja-JP" sz="1400" dirty="0">
              <a:latin typeface="Arial" panose="020B0604020202020204" pitchFamily="34" charset="0"/>
              <a:ea typeface="メイリオ" panose="020B0604030504040204" pitchFamily="50" charset="-128"/>
              <a:cs typeface="Arial" panose="020B0604020202020204" pitchFamily="34" charset="0"/>
            </a:endParaRPr>
          </a:p>
        </p:txBody>
      </p:sp>
      <p:sp>
        <p:nvSpPr>
          <p:cNvPr id="5" name="テキスト ボックス 4">
            <a:extLst>
              <a:ext uri="{FF2B5EF4-FFF2-40B4-BE49-F238E27FC236}">
                <a16:creationId xmlns:a16="http://schemas.microsoft.com/office/drawing/2014/main" id="{06A3922D-5B13-69AC-68AF-150798EA6297}"/>
              </a:ext>
            </a:extLst>
          </p:cNvPr>
          <p:cNvSpPr txBox="1"/>
          <p:nvPr/>
        </p:nvSpPr>
        <p:spPr>
          <a:xfrm>
            <a:off x="0" y="4856662"/>
            <a:ext cx="543739" cy="388568"/>
          </a:xfrm>
          <a:prstGeom prst="rect">
            <a:avLst/>
          </a:prstGeom>
          <a:noFill/>
        </p:spPr>
        <p:txBody>
          <a:bodyPr wrap="none" rtlCol="0">
            <a:spAutoFit/>
          </a:bodyPr>
          <a:lstStyle/>
          <a:p>
            <a:pPr>
              <a:lnSpc>
                <a:spcPct val="150000"/>
              </a:lnSpc>
            </a:pPr>
            <a:r>
              <a:rPr lang="ja-JP" altLang="en-US" sz="1400" dirty="0">
                <a:latin typeface="Arial" panose="020B0604020202020204" pitchFamily="34" charset="0"/>
                <a:ea typeface="メイリオ" panose="020B0604030504040204" pitchFamily="50" charset="-128"/>
                <a:cs typeface="Arial" panose="020B0604020202020204" pitchFamily="34" charset="0"/>
              </a:rPr>
              <a:t>解説</a:t>
            </a:r>
            <a:endParaRPr lang="en-US" altLang="ja-JP" sz="1400" dirty="0">
              <a:latin typeface="Arial" panose="020B0604020202020204" pitchFamily="34" charset="0"/>
              <a:ea typeface="メイリオ" panose="020B0604030504040204" pitchFamily="50" charset="-128"/>
              <a:cs typeface="Arial" panose="020B0604020202020204" pitchFamily="34" charset="0"/>
            </a:endParaRPr>
          </a:p>
        </p:txBody>
      </p:sp>
      <p:sp>
        <p:nvSpPr>
          <p:cNvPr id="10" name="テキスト ボックス 9">
            <a:extLst>
              <a:ext uri="{FF2B5EF4-FFF2-40B4-BE49-F238E27FC236}">
                <a16:creationId xmlns:a16="http://schemas.microsoft.com/office/drawing/2014/main" id="{2C5BD091-B22E-B394-2586-8469302ABAD9}"/>
              </a:ext>
            </a:extLst>
          </p:cNvPr>
          <p:cNvSpPr txBox="1"/>
          <p:nvPr/>
        </p:nvSpPr>
        <p:spPr>
          <a:xfrm>
            <a:off x="1506575" y="1138642"/>
            <a:ext cx="3647152" cy="369332"/>
          </a:xfrm>
          <a:prstGeom prst="rect">
            <a:avLst/>
          </a:prstGeom>
          <a:noFill/>
        </p:spPr>
        <p:txBody>
          <a:bodyPr wrap="none" rtlCol="0">
            <a:spAutoFit/>
          </a:bodyPr>
          <a:lstStyle/>
          <a:p>
            <a:r>
              <a:rPr lang="ja-JP" altLang="en-US" b="1" dirty="0">
                <a:latin typeface="メイリオ" pitchFamily="50" charset="-128"/>
                <a:ea typeface="メイリオ" pitchFamily="50" charset="-128"/>
                <a:cs typeface="メイリオ" pitchFamily="50" charset="-128"/>
              </a:rPr>
              <a:t>「放射線業務従事者登録」が必要</a:t>
            </a:r>
            <a:endParaRPr kumimoji="1" lang="ja-JP" altLang="en-US" dirty="0"/>
          </a:p>
        </p:txBody>
      </p:sp>
      <p:sp>
        <p:nvSpPr>
          <p:cNvPr id="11" name="テキスト ボックス 10">
            <a:extLst>
              <a:ext uri="{FF2B5EF4-FFF2-40B4-BE49-F238E27FC236}">
                <a16:creationId xmlns:a16="http://schemas.microsoft.com/office/drawing/2014/main" id="{47095A05-5E85-ED48-EA4E-F2764931D780}"/>
              </a:ext>
            </a:extLst>
          </p:cNvPr>
          <p:cNvSpPr txBox="1"/>
          <p:nvPr/>
        </p:nvSpPr>
        <p:spPr>
          <a:xfrm>
            <a:off x="1848132" y="1459154"/>
            <a:ext cx="5649303" cy="923330"/>
          </a:xfrm>
          <a:prstGeom prst="rect">
            <a:avLst/>
          </a:prstGeom>
          <a:noFill/>
        </p:spPr>
        <p:txBody>
          <a:bodyPr wrap="none" rtlCol="0">
            <a:spAutoFit/>
          </a:bodyPr>
          <a:lstStyle/>
          <a:p>
            <a:r>
              <a:rPr lang="ja-JP" altLang="en-US" dirty="0">
                <a:latin typeface="メイリオ" pitchFamily="50" charset="-128"/>
                <a:ea typeface="メイリオ" pitchFamily="50" charset="-128"/>
                <a:cs typeface="メイリオ" pitchFamily="50" charset="-128"/>
              </a:rPr>
              <a:t>①教育訓練の受講：</a:t>
            </a:r>
            <a:endParaRPr lang="en-US" altLang="ja-JP" dirty="0">
              <a:latin typeface="メイリオ" pitchFamily="50" charset="-128"/>
              <a:ea typeface="メイリオ" pitchFamily="50" charset="-128"/>
              <a:cs typeface="メイリオ" pitchFamily="50" charset="-128"/>
            </a:endParaRPr>
          </a:p>
          <a:p>
            <a:r>
              <a:rPr lang="ja-JP" altLang="en-US" b="1" dirty="0">
                <a:latin typeface="メイリオ" pitchFamily="50" charset="-128"/>
                <a:ea typeface="メイリオ" pitchFamily="50" charset="-128"/>
                <a:cs typeface="メイリオ" pitchFamily="50" charset="-128"/>
              </a:rPr>
              <a:t>　　　　　</a:t>
            </a:r>
            <a:r>
              <a:rPr lang="ja-JP" altLang="en-US" dirty="0">
                <a:latin typeface="メイリオ" pitchFamily="50" charset="-128"/>
                <a:ea typeface="メイリオ" pitchFamily="50" charset="-128"/>
                <a:cs typeface="メイリオ" pitchFamily="50" charset="-128"/>
              </a:rPr>
              <a:t>新規の場合は登録時、</a:t>
            </a:r>
            <a:endParaRPr lang="en-US" altLang="ja-JP" dirty="0">
              <a:latin typeface="メイリオ" pitchFamily="50" charset="-128"/>
              <a:ea typeface="メイリオ" pitchFamily="50" charset="-128"/>
              <a:cs typeface="メイリオ" pitchFamily="50" charset="-128"/>
            </a:endParaRPr>
          </a:p>
          <a:p>
            <a:r>
              <a:rPr lang="ja-JP" altLang="en-US" dirty="0">
                <a:latin typeface="メイリオ" pitchFamily="50" charset="-128"/>
                <a:ea typeface="メイリオ" pitchFamily="50" charset="-128"/>
                <a:cs typeface="メイリオ" pitchFamily="50" charset="-128"/>
              </a:rPr>
              <a:t>　　　　　</a:t>
            </a:r>
            <a:r>
              <a:rPr lang="ja-JP" altLang="en-US" dirty="0">
                <a:solidFill>
                  <a:srgbClr val="FF6600"/>
                </a:solidFill>
                <a:latin typeface="メイリオ" pitchFamily="50" charset="-128"/>
                <a:ea typeface="メイリオ" pitchFamily="50" charset="-128"/>
                <a:cs typeface="メイリオ" pitchFamily="50" charset="-128"/>
              </a:rPr>
              <a:t>継続の場合は再教育訓練（年</a:t>
            </a:r>
            <a:r>
              <a:rPr lang="en-US" altLang="ja-JP" dirty="0">
                <a:solidFill>
                  <a:srgbClr val="FF6600"/>
                </a:solidFill>
                <a:latin typeface="メイリオ" pitchFamily="50" charset="-128"/>
                <a:ea typeface="メイリオ" pitchFamily="50" charset="-128"/>
                <a:cs typeface="メイリオ" pitchFamily="50" charset="-128"/>
              </a:rPr>
              <a:t>1</a:t>
            </a:r>
            <a:r>
              <a:rPr lang="ja-JP" altLang="en-US" dirty="0">
                <a:solidFill>
                  <a:srgbClr val="FF6600"/>
                </a:solidFill>
                <a:latin typeface="メイリオ" pitchFamily="50" charset="-128"/>
                <a:ea typeface="メイリオ" pitchFamily="50" charset="-128"/>
                <a:cs typeface="メイリオ" pitchFamily="50" charset="-128"/>
              </a:rPr>
              <a:t>回）を受講</a:t>
            </a:r>
            <a:endParaRPr lang="en-US" altLang="ja-JP" dirty="0">
              <a:solidFill>
                <a:srgbClr val="FF6600"/>
              </a:solidFill>
              <a:latin typeface="メイリオ" pitchFamily="50" charset="-128"/>
              <a:ea typeface="メイリオ" pitchFamily="50" charset="-128"/>
              <a:cs typeface="メイリオ" pitchFamily="50" charset="-128"/>
            </a:endParaRPr>
          </a:p>
        </p:txBody>
      </p:sp>
      <p:sp>
        <p:nvSpPr>
          <p:cNvPr id="12" name="テキスト ボックス 11">
            <a:extLst>
              <a:ext uri="{FF2B5EF4-FFF2-40B4-BE49-F238E27FC236}">
                <a16:creationId xmlns:a16="http://schemas.microsoft.com/office/drawing/2014/main" id="{2C96C38E-4E70-451A-6BC6-DB1300815173}"/>
              </a:ext>
            </a:extLst>
          </p:cNvPr>
          <p:cNvSpPr txBox="1"/>
          <p:nvPr/>
        </p:nvSpPr>
        <p:spPr>
          <a:xfrm>
            <a:off x="1848132" y="2373554"/>
            <a:ext cx="6240811" cy="923330"/>
          </a:xfrm>
          <a:prstGeom prst="rect">
            <a:avLst/>
          </a:prstGeom>
          <a:noFill/>
        </p:spPr>
        <p:txBody>
          <a:bodyPr wrap="none" rtlCol="0">
            <a:spAutoFit/>
          </a:bodyPr>
          <a:lstStyle/>
          <a:p>
            <a:r>
              <a:rPr lang="ja-JP" altLang="en-US" dirty="0">
                <a:latin typeface="メイリオ" pitchFamily="50" charset="-128"/>
                <a:ea typeface="メイリオ" pitchFamily="50" charset="-128"/>
                <a:cs typeface="メイリオ" pitchFamily="50" charset="-128"/>
              </a:rPr>
              <a:t>②健康診断の受診：</a:t>
            </a:r>
            <a:endParaRPr lang="en-US" altLang="ja-JP" dirty="0">
              <a:latin typeface="メイリオ" pitchFamily="50" charset="-128"/>
              <a:ea typeface="メイリオ" pitchFamily="50" charset="-128"/>
              <a:cs typeface="メイリオ" pitchFamily="50" charset="-128"/>
            </a:endParaRPr>
          </a:p>
          <a:p>
            <a:r>
              <a:rPr lang="ja-JP" altLang="en-US" dirty="0">
                <a:latin typeface="メイリオ" pitchFamily="50" charset="-128"/>
                <a:ea typeface="メイリオ" pitchFamily="50" charset="-128"/>
                <a:cs typeface="メイリオ" pitchFamily="50" charset="-128"/>
              </a:rPr>
              <a:t>　　　　　新規の場合は登録時、</a:t>
            </a:r>
            <a:endParaRPr lang="en-US" altLang="ja-JP" dirty="0">
              <a:latin typeface="メイリオ" pitchFamily="50" charset="-128"/>
              <a:ea typeface="メイリオ" pitchFamily="50" charset="-128"/>
              <a:cs typeface="メイリオ" pitchFamily="50" charset="-128"/>
            </a:endParaRPr>
          </a:p>
          <a:p>
            <a:r>
              <a:rPr lang="ja-JP" altLang="en-US" dirty="0">
                <a:latin typeface="メイリオ" pitchFamily="50" charset="-128"/>
                <a:ea typeface="メイリオ" pitchFamily="50" charset="-128"/>
                <a:cs typeface="メイリオ" pitchFamily="50" charset="-128"/>
              </a:rPr>
              <a:t>　　　　　</a:t>
            </a:r>
            <a:r>
              <a:rPr lang="ja-JP" altLang="en-US" dirty="0">
                <a:solidFill>
                  <a:srgbClr val="FF6600"/>
                </a:solidFill>
                <a:latin typeface="メイリオ" pitchFamily="50" charset="-128"/>
                <a:ea typeface="メイリオ" pitchFamily="50" charset="-128"/>
                <a:cs typeface="メイリオ" pitchFamily="50" charset="-128"/>
              </a:rPr>
              <a:t>継続の場合は教職員は半年に</a:t>
            </a:r>
            <a:r>
              <a:rPr lang="en-US" altLang="ja-JP" dirty="0">
                <a:solidFill>
                  <a:srgbClr val="FF6600"/>
                </a:solidFill>
                <a:latin typeface="メイリオ" pitchFamily="50" charset="-128"/>
                <a:ea typeface="メイリオ" pitchFamily="50" charset="-128"/>
                <a:cs typeface="メイリオ" pitchFamily="50" charset="-128"/>
              </a:rPr>
              <a:t>1</a:t>
            </a:r>
            <a:r>
              <a:rPr lang="ja-JP" altLang="en-US" dirty="0">
                <a:solidFill>
                  <a:srgbClr val="FF6600"/>
                </a:solidFill>
                <a:latin typeface="メイリオ" pitchFamily="50" charset="-128"/>
                <a:ea typeface="メイリオ" pitchFamily="50" charset="-128"/>
                <a:cs typeface="メイリオ" pitchFamily="50" charset="-128"/>
              </a:rPr>
              <a:t>回、学生は年</a:t>
            </a:r>
            <a:r>
              <a:rPr lang="en-US" altLang="ja-JP" dirty="0">
                <a:solidFill>
                  <a:srgbClr val="FF6600"/>
                </a:solidFill>
                <a:latin typeface="メイリオ" pitchFamily="50" charset="-128"/>
                <a:ea typeface="メイリオ" pitchFamily="50" charset="-128"/>
                <a:cs typeface="メイリオ" pitchFamily="50" charset="-128"/>
              </a:rPr>
              <a:t>1</a:t>
            </a:r>
            <a:r>
              <a:rPr lang="ja-JP" altLang="en-US" dirty="0">
                <a:solidFill>
                  <a:srgbClr val="FF6600"/>
                </a:solidFill>
                <a:latin typeface="メイリオ" pitchFamily="50" charset="-128"/>
                <a:ea typeface="メイリオ" pitchFamily="50" charset="-128"/>
                <a:cs typeface="メイリオ" pitchFamily="50" charset="-128"/>
              </a:rPr>
              <a:t>回</a:t>
            </a:r>
            <a:endParaRPr kumimoji="1" lang="ja-JP" altLang="en-US" dirty="0">
              <a:solidFill>
                <a:srgbClr val="FF6600"/>
              </a:solidFill>
            </a:endParaRPr>
          </a:p>
        </p:txBody>
      </p:sp>
      <p:sp>
        <p:nvSpPr>
          <p:cNvPr id="15" name="テキスト ボックス 14">
            <a:extLst>
              <a:ext uri="{FF2B5EF4-FFF2-40B4-BE49-F238E27FC236}">
                <a16:creationId xmlns:a16="http://schemas.microsoft.com/office/drawing/2014/main" id="{244D1489-A26E-8839-330F-EC3B287CFBCA}"/>
              </a:ext>
            </a:extLst>
          </p:cNvPr>
          <p:cNvSpPr txBox="1"/>
          <p:nvPr/>
        </p:nvSpPr>
        <p:spPr>
          <a:xfrm>
            <a:off x="251399" y="3427451"/>
            <a:ext cx="6186309" cy="646331"/>
          </a:xfrm>
          <a:prstGeom prst="rect">
            <a:avLst/>
          </a:prstGeom>
          <a:noFill/>
        </p:spPr>
        <p:txBody>
          <a:bodyPr wrap="none" rtlCol="0">
            <a:spAutoFit/>
          </a:bodyPr>
          <a:lstStyle/>
          <a:p>
            <a:r>
              <a:rPr lang="ja-JP" altLang="en-US" dirty="0">
                <a:latin typeface="メイリオ" pitchFamily="50" charset="-128"/>
                <a:ea typeface="メイリオ" pitchFamily="50" charset="-128"/>
                <a:cs typeface="メイリオ" pitchFamily="50" charset="-128"/>
              </a:rPr>
              <a:t>一時立入者：見学及び施設・設備の保守等を行うために、</a:t>
            </a:r>
            <a:endParaRPr lang="en-US" altLang="ja-JP" dirty="0">
              <a:latin typeface="メイリオ" pitchFamily="50" charset="-128"/>
              <a:ea typeface="メイリオ" pitchFamily="50" charset="-128"/>
              <a:cs typeface="メイリオ" pitchFamily="50" charset="-128"/>
            </a:endParaRPr>
          </a:p>
          <a:p>
            <a:r>
              <a:rPr lang="ja-JP" altLang="en-US" dirty="0">
                <a:latin typeface="メイリオ" pitchFamily="50" charset="-128"/>
                <a:ea typeface="メイリオ" pitchFamily="50" charset="-128"/>
                <a:cs typeface="メイリオ" pitchFamily="50" charset="-128"/>
              </a:rPr>
              <a:t>　　　　　　管理区域に一時的に立ち入る者</a:t>
            </a:r>
            <a:endParaRPr lang="en-US" altLang="ja-JP" dirty="0">
              <a:latin typeface="メイリオ" pitchFamily="50" charset="-128"/>
              <a:ea typeface="メイリオ" pitchFamily="50" charset="-128"/>
              <a:cs typeface="メイリオ" pitchFamily="50" charset="-128"/>
            </a:endParaRPr>
          </a:p>
        </p:txBody>
      </p:sp>
      <p:sp>
        <p:nvSpPr>
          <p:cNvPr id="16" name="テキスト ボックス 15">
            <a:extLst>
              <a:ext uri="{FF2B5EF4-FFF2-40B4-BE49-F238E27FC236}">
                <a16:creationId xmlns:a16="http://schemas.microsoft.com/office/drawing/2014/main" id="{642FC5F3-9B30-754E-DE6E-80DC2DCDA697}"/>
              </a:ext>
            </a:extLst>
          </p:cNvPr>
          <p:cNvSpPr txBox="1"/>
          <p:nvPr/>
        </p:nvSpPr>
        <p:spPr>
          <a:xfrm>
            <a:off x="1465439" y="4053240"/>
            <a:ext cx="2723823" cy="646331"/>
          </a:xfrm>
          <a:prstGeom prst="rect">
            <a:avLst/>
          </a:prstGeom>
          <a:noFill/>
        </p:spPr>
        <p:txBody>
          <a:bodyPr wrap="none" rtlCol="0">
            <a:spAutoFit/>
          </a:bodyPr>
          <a:lstStyle/>
          <a:p>
            <a:r>
              <a:rPr lang="ja-JP" altLang="en-US" dirty="0">
                <a:latin typeface="メイリオ" pitchFamily="50" charset="-128"/>
                <a:ea typeface="メイリオ" pitchFamily="50" charset="-128"/>
                <a:cs typeface="メイリオ" pitchFamily="50" charset="-128"/>
              </a:rPr>
              <a:t>「主任者の許可」が必要</a:t>
            </a:r>
            <a:endParaRPr lang="en-US" altLang="ja-JP" dirty="0">
              <a:latin typeface="メイリオ" pitchFamily="50" charset="-128"/>
              <a:ea typeface="メイリオ" pitchFamily="50" charset="-128"/>
              <a:cs typeface="メイリオ" pitchFamily="50" charset="-128"/>
            </a:endParaRPr>
          </a:p>
          <a:p>
            <a:endParaRPr lang="en-US" altLang="ja-JP" dirty="0">
              <a:latin typeface="メイリオ" pitchFamily="50" charset="-128"/>
              <a:ea typeface="メイリオ" pitchFamily="50" charset="-128"/>
              <a:cs typeface="メイリオ" pitchFamily="50" charset="-128"/>
            </a:endParaRPr>
          </a:p>
        </p:txBody>
      </p:sp>
      <p:sp>
        <p:nvSpPr>
          <p:cNvPr id="18" name="テキスト ボックス 17">
            <a:extLst>
              <a:ext uri="{FF2B5EF4-FFF2-40B4-BE49-F238E27FC236}">
                <a16:creationId xmlns:a16="http://schemas.microsoft.com/office/drawing/2014/main" id="{AD2EE8A8-36E1-B201-1F0B-89F1323FEF5E}"/>
              </a:ext>
            </a:extLst>
          </p:cNvPr>
          <p:cNvSpPr txBox="1"/>
          <p:nvPr/>
        </p:nvSpPr>
        <p:spPr>
          <a:xfrm>
            <a:off x="251399" y="524092"/>
            <a:ext cx="7802136" cy="646331"/>
          </a:xfrm>
          <a:prstGeom prst="rect">
            <a:avLst/>
          </a:prstGeom>
          <a:noFill/>
        </p:spPr>
        <p:txBody>
          <a:bodyPr wrap="none" rtlCol="0">
            <a:spAutoFit/>
          </a:bodyPr>
          <a:lstStyle/>
          <a:p>
            <a:r>
              <a:rPr lang="ja-JP" altLang="en-US" b="1" dirty="0">
                <a:solidFill>
                  <a:srgbClr val="FF6600"/>
                </a:solidFill>
                <a:latin typeface="メイリオ" pitchFamily="50" charset="-128"/>
                <a:ea typeface="メイリオ" pitchFamily="50" charset="-128"/>
                <a:cs typeface="メイリオ" pitchFamily="50" charset="-128"/>
              </a:rPr>
              <a:t>業務従事者</a:t>
            </a:r>
            <a:r>
              <a:rPr lang="ja-JP" altLang="en-US" dirty="0">
                <a:latin typeface="メイリオ" pitchFamily="50" charset="-128"/>
                <a:ea typeface="メイリオ" pitchFamily="50" charset="-128"/>
                <a:cs typeface="メイリオ" pitchFamily="50" charset="-128"/>
              </a:rPr>
              <a:t>：放射性同位元素等の取扱い、管理またはこれに付随する業務</a:t>
            </a:r>
            <a:endParaRPr lang="en-US" altLang="ja-JP" dirty="0">
              <a:latin typeface="メイリオ" pitchFamily="50" charset="-128"/>
              <a:ea typeface="メイリオ" pitchFamily="50" charset="-128"/>
              <a:cs typeface="メイリオ" pitchFamily="50" charset="-128"/>
            </a:endParaRPr>
          </a:p>
          <a:p>
            <a:r>
              <a:rPr lang="ja-JP" altLang="en-US" dirty="0">
                <a:latin typeface="メイリオ" pitchFamily="50" charset="-128"/>
                <a:ea typeface="メイリオ" pitchFamily="50" charset="-128"/>
                <a:cs typeface="メイリオ" pitchFamily="50" charset="-128"/>
              </a:rPr>
              <a:t>　　　　　　に従事する者であって、管理区域に立ち入る者　</a:t>
            </a:r>
            <a:endParaRPr lang="en-US" altLang="ja-JP" dirty="0">
              <a:latin typeface="メイリオ" pitchFamily="50" charset="-128"/>
              <a:ea typeface="メイリオ" pitchFamily="50" charset="-128"/>
              <a:cs typeface="メイリオ" pitchFamily="50" charset="-128"/>
            </a:endParaRPr>
          </a:p>
        </p:txBody>
      </p:sp>
      <p:sp>
        <p:nvSpPr>
          <p:cNvPr id="20" name="テキスト ボックス 19">
            <a:extLst>
              <a:ext uri="{FF2B5EF4-FFF2-40B4-BE49-F238E27FC236}">
                <a16:creationId xmlns:a16="http://schemas.microsoft.com/office/drawing/2014/main" id="{2363246E-9800-2017-D4CA-067C8317A19D}"/>
              </a:ext>
            </a:extLst>
          </p:cNvPr>
          <p:cNvSpPr txBox="1"/>
          <p:nvPr/>
        </p:nvSpPr>
        <p:spPr>
          <a:xfrm>
            <a:off x="1493863" y="4345327"/>
            <a:ext cx="6186309" cy="646331"/>
          </a:xfrm>
          <a:prstGeom prst="rect">
            <a:avLst/>
          </a:prstGeom>
          <a:noFill/>
        </p:spPr>
        <p:txBody>
          <a:bodyPr wrap="none" rtlCol="0">
            <a:spAutoFit/>
          </a:bodyPr>
          <a:lstStyle/>
          <a:p>
            <a:r>
              <a:rPr lang="ja-JP" altLang="en-US" dirty="0">
                <a:latin typeface="メイリオ" pitchFamily="50" charset="-128"/>
                <a:ea typeface="メイリオ" pitchFamily="50" charset="-128"/>
                <a:cs typeface="メイリオ" pitchFamily="50" charset="-128"/>
              </a:rPr>
              <a:t>（放射線障害の発生を防止するために</a:t>
            </a:r>
            <a:endParaRPr lang="en-US" altLang="ja-JP" dirty="0">
              <a:latin typeface="メイリオ" pitchFamily="50" charset="-128"/>
              <a:ea typeface="メイリオ" pitchFamily="50" charset="-128"/>
              <a:cs typeface="メイリオ" pitchFamily="50" charset="-128"/>
            </a:endParaRPr>
          </a:p>
          <a:p>
            <a:r>
              <a:rPr lang="ja-JP" altLang="en-US" dirty="0">
                <a:latin typeface="メイリオ" pitchFamily="50" charset="-128"/>
                <a:ea typeface="メイリオ" pitchFamily="50" charset="-128"/>
                <a:cs typeface="メイリオ" pitchFamily="50" charset="-128"/>
              </a:rPr>
              <a:t>　　　　　　必要な教育を口頭又は掲示等により実施）</a:t>
            </a:r>
            <a:endParaRPr lang="en-US" altLang="ja-JP"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58030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iterate type="lt">
                                    <p:tmAbs val="300"/>
                                  </p:iterate>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5"/>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738D7-DC55-7FD8-66FB-4F0407F89A3C}"/>
            </a:ext>
          </a:extLst>
        </p:cNvPr>
        <p:cNvGrpSpPr/>
        <p:nvPr/>
      </p:nvGrpSpPr>
      <p:grpSpPr>
        <a:xfrm>
          <a:off x="0" y="0"/>
          <a:ext cx="0" cy="0"/>
          <a:chOff x="0" y="0"/>
          <a:chExt cx="0" cy="0"/>
        </a:xfrm>
      </p:grpSpPr>
      <p:cxnSp>
        <p:nvCxnSpPr>
          <p:cNvPr id="8" name="直線コネクタ 7">
            <a:extLst>
              <a:ext uri="{FF2B5EF4-FFF2-40B4-BE49-F238E27FC236}">
                <a16:creationId xmlns:a16="http://schemas.microsoft.com/office/drawing/2014/main" id="{705B76F3-5733-EFD2-F659-A006CAFDF8BF}"/>
              </a:ext>
            </a:extLst>
          </p:cNvPr>
          <p:cNvCxnSpPr/>
          <p:nvPr/>
        </p:nvCxnSpPr>
        <p:spPr>
          <a:xfrm>
            <a:off x="0" y="5203882"/>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テキスト ボックス 12">
            <a:extLst>
              <a:ext uri="{FF2B5EF4-FFF2-40B4-BE49-F238E27FC236}">
                <a16:creationId xmlns:a16="http://schemas.microsoft.com/office/drawing/2014/main" id="{60E8CF34-11C6-F8C1-DD5C-C06D7C4FEAC8}"/>
              </a:ext>
            </a:extLst>
          </p:cNvPr>
          <p:cNvSpPr txBox="1"/>
          <p:nvPr/>
        </p:nvSpPr>
        <p:spPr>
          <a:xfrm>
            <a:off x="0" y="4855898"/>
            <a:ext cx="543739" cy="388568"/>
          </a:xfrm>
          <a:prstGeom prst="rect">
            <a:avLst/>
          </a:prstGeom>
          <a:noFill/>
        </p:spPr>
        <p:txBody>
          <a:bodyPr wrap="none" rtlCol="0">
            <a:spAutoFit/>
          </a:bodyPr>
          <a:lstStyle/>
          <a:p>
            <a:pPr>
              <a:lnSpc>
                <a:spcPct val="150000"/>
              </a:lnSpc>
            </a:pPr>
            <a:r>
              <a:rPr lang="ja-JP" altLang="en-US" sz="1400" dirty="0">
                <a:latin typeface="Arial" panose="020B0604020202020204" pitchFamily="34" charset="0"/>
                <a:ea typeface="メイリオ" panose="020B0604030504040204" pitchFamily="50" charset="-128"/>
                <a:cs typeface="Arial" panose="020B0604020202020204" pitchFamily="34" charset="0"/>
              </a:rPr>
              <a:t>解説</a:t>
            </a:r>
            <a:endParaRPr lang="en-US" altLang="ja-JP" sz="1400" dirty="0">
              <a:latin typeface="Arial" panose="020B0604020202020204" pitchFamily="34" charset="0"/>
              <a:ea typeface="メイリオ" panose="020B0604030504040204" pitchFamily="50" charset="-128"/>
              <a:cs typeface="Arial" panose="020B0604020202020204" pitchFamily="34" charset="0"/>
            </a:endParaRPr>
          </a:p>
        </p:txBody>
      </p:sp>
      <p:sp>
        <p:nvSpPr>
          <p:cNvPr id="14" name="テキスト ボックス 13">
            <a:extLst>
              <a:ext uri="{FF2B5EF4-FFF2-40B4-BE49-F238E27FC236}">
                <a16:creationId xmlns:a16="http://schemas.microsoft.com/office/drawing/2014/main" id="{40F161E1-FB56-9C4E-F7CB-3FD6EBC48600}"/>
              </a:ext>
            </a:extLst>
          </p:cNvPr>
          <p:cNvSpPr txBox="1"/>
          <p:nvPr/>
        </p:nvSpPr>
        <p:spPr>
          <a:xfrm>
            <a:off x="84841" y="5232166"/>
            <a:ext cx="8974317" cy="738664"/>
          </a:xfrm>
          <a:prstGeom prst="rect">
            <a:avLst/>
          </a:prstGeom>
          <a:noFill/>
        </p:spPr>
        <p:txBody>
          <a:bodyPr wrap="square" rtlCol="0">
            <a:spAutoFit/>
          </a:bodyPr>
          <a:lstStyle/>
          <a:p>
            <a:r>
              <a:rPr lang="ja-JP" altLang="en-US" sz="1400" dirty="0">
                <a:latin typeface="Arial" panose="020B0604020202020204" pitchFamily="34" charset="0"/>
                <a:ea typeface="メイリオ" pitchFamily="50" charset="-128"/>
                <a:cs typeface="Arial" panose="020B0604020202020204" pitchFamily="34" charset="0"/>
              </a:rPr>
              <a:t>業務従事者とは異なり、一時立入者は「見学及び施設・設備の保守等を行うために、管理区域に一時的に立ち入る者」と定められており、この場合は放射線主任者の許可が必要となりますので、学生さんや教職員等で</a:t>
            </a:r>
            <a:r>
              <a:rPr lang="en-US" altLang="ja-JP" sz="1400" dirty="0">
                <a:latin typeface="Arial" panose="020B0604020202020204" pitchFamily="34" charset="0"/>
                <a:ea typeface="メイリオ" pitchFamily="50" charset="-128"/>
                <a:cs typeface="Arial" panose="020B0604020202020204" pitchFamily="34" charset="0"/>
              </a:rPr>
              <a:t>RI</a:t>
            </a:r>
            <a:r>
              <a:rPr lang="ja-JP" altLang="en-US" sz="1400" dirty="0">
                <a:latin typeface="Arial" panose="020B0604020202020204" pitchFamily="34" charset="0"/>
                <a:ea typeface="メイリオ" pitchFamily="50" charset="-128"/>
                <a:cs typeface="Arial" panose="020B0604020202020204" pitchFamily="34" charset="0"/>
              </a:rPr>
              <a:t>実験施設を見学したいという方がいた場合には、</a:t>
            </a:r>
            <a:r>
              <a:rPr lang="en-US" altLang="ja-JP" sz="1400" dirty="0">
                <a:latin typeface="Arial" panose="020B0604020202020204" pitchFamily="34" charset="0"/>
                <a:ea typeface="メイリオ" pitchFamily="50" charset="-128"/>
                <a:cs typeface="Arial" panose="020B0604020202020204" pitchFamily="34" charset="0"/>
              </a:rPr>
              <a:t> RI</a:t>
            </a:r>
            <a:r>
              <a:rPr lang="ja-JP" altLang="en-US" sz="1400" dirty="0">
                <a:latin typeface="Arial" panose="020B0604020202020204" pitchFamily="34" charset="0"/>
                <a:ea typeface="メイリオ" pitchFamily="50" charset="-128"/>
                <a:cs typeface="Arial" panose="020B0604020202020204" pitchFamily="34" charset="0"/>
              </a:rPr>
              <a:t>実験施設に直接問い合わせください。</a:t>
            </a:r>
            <a:endParaRPr lang="en-US" altLang="ja-JP" sz="1400" dirty="0">
              <a:latin typeface="Arial" panose="020B0604020202020204" pitchFamily="34" charset="0"/>
              <a:ea typeface="メイリオ" pitchFamily="50" charset="-128"/>
              <a:cs typeface="Arial" panose="020B0604020202020204" pitchFamily="34" charset="0"/>
            </a:endParaRPr>
          </a:p>
        </p:txBody>
      </p:sp>
      <p:sp>
        <p:nvSpPr>
          <p:cNvPr id="15" name="正方形/長方形 14">
            <a:extLst>
              <a:ext uri="{FF2B5EF4-FFF2-40B4-BE49-F238E27FC236}">
                <a16:creationId xmlns:a16="http://schemas.microsoft.com/office/drawing/2014/main" id="{7DB0588F-9BF1-589D-DD56-83F23981BE5C}"/>
              </a:ext>
            </a:extLst>
          </p:cNvPr>
          <p:cNvSpPr/>
          <p:nvPr/>
        </p:nvSpPr>
        <p:spPr>
          <a:xfrm>
            <a:off x="212436" y="3375890"/>
            <a:ext cx="8146473" cy="1537856"/>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834403D6-EC8C-D24C-6F56-085983CC187E}"/>
              </a:ext>
            </a:extLst>
          </p:cNvPr>
          <p:cNvSpPr/>
          <p:nvPr/>
        </p:nvSpPr>
        <p:spPr>
          <a:xfrm>
            <a:off x="212436" y="471053"/>
            <a:ext cx="8146473" cy="2826329"/>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E190A0A6-3434-241C-40FA-3FABF13E649D}"/>
              </a:ext>
            </a:extLst>
          </p:cNvPr>
          <p:cNvSpPr txBox="1"/>
          <p:nvPr/>
        </p:nvSpPr>
        <p:spPr>
          <a:xfrm>
            <a:off x="113121" y="49610"/>
            <a:ext cx="4801314" cy="461665"/>
          </a:xfrm>
          <a:prstGeom prst="rect">
            <a:avLst/>
          </a:prstGeom>
          <a:noFill/>
        </p:spPr>
        <p:txBody>
          <a:bodyPr wrap="none" rtlCol="0">
            <a:spAutoFit/>
          </a:bodyPr>
          <a:lstStyle/>
          <a:p>
            <a:r>
              <a:rPr lang="ja-JP" altLang="en-US" sz="2400" u="sng" dirty="0">
                <a:latin typeface="Arial" panose="020B0604020202020204" pitchFamily="34" charset="0"/>
                <a:ea typeface="メイリオ" panose="020B0604030504040204" pitchFamily="50" charset="-128"/>
                <a:cs typeface="Arial" panose="020B0604020202020204" pitchFamily="34" charset="0"/>
              </a:rPr>
              <a:t>業務従事者と一時立入者について</a:t>
            </a:r>
          </a:p>
        </p:txBody>
      </p:sp>
      <p:sp>
        <p:nvSpPr>
          <p:cNvPr id="18" name="テキスト ボックス 17">
            <a:extLst>
              <a:ext uri="{FF2B5EF4-FFF2-40B4-BE49-F238E27FC236}">
                <a16:creationId xmlns:a16="http://schemas.microsoft.com/office/drawing/2014/main" id="{668FBFFF-AC05-B813-2FE5-6653A56F64DF}"/>
              </a:ext>
            </a:extLst>
          </p:cNvPr>
          <p:cNvSpPr txBox="1"/>
          <p:nvPr/>
        </p:nvSpPr>
        <p:spPr>
          <a:xfrm>
            <a:off x="1506575" y="1138642"/>
            <a:ext cx="3647152" cy="369332"/>
          </a:xfrm>
          <a:prstGeom prst="rect">
            <a:avLst/>
          </a:prstGeom>
          <a:noFill/>
        </p:spPr>
        <p:txBody>
          <a:bodyPr wrap="none" rtlCol="0">
            <a:spAutoFit/>
          </a:bodyPr>
          <a:lstStyle/>
          <a:p>
            <a:r>
              <a:rPr lang="ja-JP" altLang="en-US" b="1" dirty="0">
                <a:latin typeface="メイリオ" pitchFamily="50" charset="-128"/>
                <a:ea typeface="メイリオ" pitchFamily="50" charset="-128"/>
                <a:cs typeface="メイリオ" pitchFamily="50" charset="-128"/>
              </a:rPr>
              <a:t>「放射線業務従事者登録」が必要</a:t>
            </a:r>
            <a:endParaRPr kumimoji="1" lang="ja-JP" altLang="en-US" dirty="0"/>
          </a:p>
        </p:txBody>
      </p:sp>
      <p:sp>
        <p:nvSpPr>
          <p:cNvPr id="19" name="テキスト ボックス 18">
            <a:extLst>
              <a:ext uri="{FF2B5EF4-FFF2-40B4-BE49-F238E27FC236}">
                <a16:creationId xmlns:a16="http://schemas.microsoft.com/office/drawing/2014/main" id="{A095AE97-94A7-B285-6A3C-86AA82C6AD0E}"/>
              </a:ext>
            </a:extLst>
          </p:cNvPr>
          <p:cNvSpPr txBox="1"/>
          <p:nvPr/>
        </p:nvSpPr>
        <p:spPr>
          <a:xfrm>
            <a:off x="1848132" y="1459154"/>
            <a:ext cx="5649303" cy="923330"/>
          </a:xfrm>
          <a:prstGeom prst="rect">
            <a:avLst/>
          </a:prstGeom>
          <a:noFill/>
        </p:spPr>
        <p:txBody>
          <a:bodyPr wrap="none" rtlCol="0">
            <a:spAutoFit/>
          </a:bodyPr>
          <a:lstStyle/>
          <a:p>
            <a:r>
              <a:rPr lang="ja-JP" altLang="en-US" dirty="0">
                <a:latin typeface="メイリオ" pitchFamily="50" charset="-128"/>
                <a:ea typeface="メイリオ" pitchFamily="50" charset="-128"/>
                <a:cs typeface="メイリオ" pitchFamily="50" charset="-128"/>
              </a:rPr>
              <a:t>①教育訓練の受講：</a:t>
            </a:r>
            <a:endParaRPr lang="en-US" altLang="ja-JP" dirty="0">
              <a:latin typeface="メイリオ" pitchFamily="50" charset="-128"/>
              <a:ea typeface="メイリオ" pitchFamily="50" charset="-128"/>
              <a:cs typeface="メイリオ" pitchFamily="50" charset="-128"/>
            </a:endParaRPr>
          </a:p>
          <a:p>
            <a:r>
              <a:rPr lang="ja-JP" altLang="en-US" b="1" dirty="0">
                <a:latin typeface="メイリオ" pitchFamily="50" charset="-128"/>
                <a:ea typeface="メイリオ" pitchFamily="50" charset="-128"/>
                <a:cs typeface="メイリオ" pitchFamily="50" charset="-128"/>
              </a:rPr>
              <a:t>　　　　　</a:t>
            </a:r>
            <a:r>
              <a:rPr lang="ja-JP" altLang="en-US" dirty="0">
                <a:latin typeface="メイリオ" pitchFamily="50" charset="-128"/>
                <a:ea typeface="メイリオ" pitchFamily="50" charset="-128"/>
                <a:cs typeface="メイリオ" pitchFamily="50" charset="-128"/>
              </a:rPr>
              <a:t>新規の場合は登録時、</a:t>
            </a:r>
            <a:endParaRPr lang="en-US" altLang="ja-JP" dirty="0">
              <a:latin typeface="メイリオ" pitchFamily="50" charset="-128"/>
              <a:ea typeface="メイリオ" pitchFamily="50" charset="-128"/>
              <a:cs typeface="メイリオ" pitchFamily="50" charset="-128"/>
            </a:endParaRPr>
          </a:p>
          <a:p>
            <a:r>
              <a:rPr lang="ja-JP" altLang="en-US" dirty="0">
                <a:latin typeface="メイリオ" pitchFamily="50" charset="-128"/>
                <a:ea typeface="メイリオ" pitchFamily="50" charset="-128"/>
                <a:cs typeface="メイリオ" pitchFamily="50" charset="-128"/>
              </a:rPr>
              <a:t>　　　　　</a:t>
            </a:r>
            <a:r>
              <a:rPr lang="ja-JP" altLang="en-US" dirty="0">
                <a:solidFill>
                  <a:srgbClr val="FF6600"/>
                </a:solidFill>
                <a:latin typeface="メイリオ" pitchFamily="50" charset="-128"/>
                <a:ea typeface="メイリオ" pitchFamily="50" charset="-128"/>
                <a:cs typeface="メイリオ" pitchFamily="50" charset="-128"/>
              </a:rPr>
              <a:t>継続の場合は再教育訓練（年</a:t>
            </a:r>
            <a:r>
              <a:rPr lang="en-US" altLang="ja-JP" dirty="0">
                <a:solidFill>
                  <a:srgbClr val="FF6600"/>
                </a:solidFill>
                <a:latin typeface="メイリオ" pitchFamily="50" charset="-128"/>
                <a:ea typeface="メイリオ" pitchFamily="50" charset="-128"/>
                <a:cs typeface="メイリオ" pitchFamily="50" charset="-128"/>
              </a:rPr>
              <a:t>1</a:t>
            </a:r>
            <a:r>
              <a:rPr lang="ja-JP" altLang="en-US" dirty="0">
                <a:solidFill>
                  <a:srgbClr val="FF6600"/>
                </a:solidFill>
                <a:latin typeface="メイリオ" pitchFamily="50" charset="-128"/>
                <a:ea typeface="メイリオ" pitchFamily="50" charset="-128"/>
                <a:cs typeface="メイリオ" pitchFamily="50" charset="-128"/>
              </a:rPr>
              <a:t>回）を受講</a:t>
            </a:r>
            <a:endParaRPr lang="en-US" altLang="ja-JP" dirty="0">
              <a:solidFill>
                <a:srgbClr val="FF6600"/>
              </a:solidFill>
              <a:latin typeface="メイリオ" pitchFamily="50" charset="-128"/>
              <a:ea typeface="メイリオ" pitchFamily="50" charset="-128"/>
              <a:cs typeface="メイリオ" pitchFamily="50" charset="-128"/>
            </a:endParaRPr>
          </a:p>
        </p:txBody>
      </p:sp>
      <p:sp>
        <p:nvSpPr>
          <p:cNvPr id="20" name="テキスト ボックス 19">
            <a:extLst>
              <a:ext uri="{FF2B5EF4-FFF2-40B4-BE49-F238E27FC236}">
                <a16:creationId xmlns:a16="http://schemas.microsoft.com/office/drawing/2014/main" id="{5B962588-F31C-7561-9D2E-2595D735667C}"/>
              </a:ext>
            </a:extLst>
          </p:cNvPr>
          <p:cNvSpPr txBox="1"/>
          <p:nvPr/>
        </p:nvSpPr>
        <p:spPr>
          <a:xfrm>
            <a:off x="1848132" y="2373554"/>
            <a:ext cx="6240811" cy="923330"/>
          </a:xfrm>
          <a:prstGeom prst="rect">
            <a:avLst/>
          </a:prstGeom>
          <a:noFill/>
        </p:spPr>
        <p:txBody>
          <a:bodyPr wrap="none" rtlCol="0">
            <a:spAutoFit/>
          </a:bodyPr>
          <a:lstStyle/>
          <a:p>
            <a:r>
              <a:rPr lang="ja-JP" altLang="en-US" dirty="0">
                <a:latin typeface="メイリオ" pitchFamily="50" charset="-128"/>
                <a:ea typeface="メイリオ" pitchFamily="50" charset="-128"/>
                <a:cs typeface="メイリオ" pitchFamily="50" charset="-128"/>
              </a:rPr>
              <a:t>②健康診断の受診：</a:t>
            </a:r>
            <a:endParaRPr lang="en-US" altLang="ja-JP" dirty="0">
              <a:latin typeface="メイリオ" pitchFamily="50" charset="-128"/>
              <a:ea typeface="メイリオ" pitchFamily="50" charset="-128"/>
              <a:cs typeface="メイリオ" pitchFamily="50" charset="-128"/>
            </a:endParaRPr>
          </a:p>
          <a:p>
            <a:r>
              <a:rPr lang="ja-JP" altLang="en-US" dirty="0">
                <a:latin typeface="メイリオ" pitchFamily="50" charset="-128"/>
                <a:ea typeface="メイリオ" pitchFamily="50" charset="-128"/>
                <a:cs typeface="メイリオ" pitchFamily="50" charset="-128"/>
              </a:rPr>
              <a:t>　　　　　新規の場合は登録時、</a:t>
            </a:r>
            <a:endParaRPr lang="en-US" altLang="ja-JP" dirty="0">
              <a:latin typeface="メイリオ" pitchFamily="50" charset="-128"/>
              <a:ea typeface="メイリオ" pitchFamily="50" charset="-128"/>
              <a:cs typeface="メイリオ" pitchFamily="50" charset="-128"/>
            </a:endParaRPr>
          </a:p>
          <a:p>
            <a:r>
              <a:rPr lang="ja-JP" altLang="en-US" dirty="0">
                <a:latin typeface="メイリオ" pitchFamily="50" charset="-128"/>
                <a:ea typeface="メイリオ" pitchFamily="50" charset="-128"/>
                <a:cs typeface="メイリオ" pitchFamily="50" charset="-128"/>
              </a:rPr>
              <a:t>　　　　　</a:t>
            </a:r>
            <a:r>
              <a:rPr lang="ja-JP" altLang="en-US" dirty="0">
                <a:solidFill>
                  <a:srgbClr val="FF6600"/>
                </a:solidFill>
                <a:latin typeface="メイリオ" pitchFamily="50" charset="-128"/>
                <a:ea typeface="メイリオ" pitchFamily="50" charset="-128"/>
                <a:cs typeface="メイリオ" pitchFamily="50" charset="-128"/>
              </a:rPr>
              <a:t>継続の場合は教職員は半年に</a:t>
            </a:r>
            <a:r>
              <a:rPr lang="en-US" altLang="ja-JP" dirty="0">
                <a:solidFill>
                  <a:srgbClr val="FF6600"/>
                </a:solidFill>
                <a:latin typeface="メイリオ" pitchFamily="50" charset="-128"/>
                <a:ea typeface="メイリオ" pitchFamily="50" charset="-128"/>
                <a:cs typeface="メイリオ" pitchFamily="50" charset="-128"/>
              </a:rPr>
              <a:t>1</a:t>
            </a:r>
            <a:r>
              <a:rPr lang="ja-JP" altLang="en-US" dirty="0">
                <a:solidFill>
                  <a:srgbClr val="FF6600"/>
                </a:solidFill>
                <a:latin typeface="メイリオ" pitchFamily="50" charset="-128"/>
                <a:ea typeface="メイリオ" pitchFamily="50" charset="-128"/>
                <a:cs typeface="メイリオ" pitchFamily="50" charset="-128"/>
              </a:rPr>
              <a:t>回、学生は年</a:t>
            </a:r>
            <a:r>
              <a:rPr lang="en-US" altLang="ja-JP" dirty="0">
                <a:solidFill>
                  <a:srgbClr val="FF6600"/>
                </a:solidFill>
                <a:latin typeface="メイリオ" pitchFamily="50" charset="-128"/>
                <a:ea typeface="メイリオ" pitchFamily="50" charset="-128"/>
                <a:cs typeface="メイリオ" pitchFamily="50" charset="-128"/>
              </a:rPr>
              <a:t>1</a:t>
            </a:r>
            <a:r>
              <a:rPr lang="ja-JP" altLang="en-US" dirty="0">
                <a:solidFill>
                  <a:srgbClr val="FF6600"/>
                </a:solidFill>
                <a:latin typeface="メイリオ" pitchFamily="50" charset="-128"/>
                <a:ea typeface="メイリオ" pitchFamily="50" charset="-128"/>
                <a:cs typeface="メイリオ" pitchFamily="50" charset="-128"/>
              </a:rPr>
              <a:t>回</a:t>
            </a:r>
            <a:endParaRPr kumimoji="1" lang="ja-JP" altLang="en-US" dirty="0">
              <a:solidFill>
                <a:srgbClr val="FF6600"/>
              </a:solidFill>
            </a:endParaRPr>
          </a:p>
        </p:txBody>
      </p:sp>
      <p:sp>
        <p:nvSpPr>
          <p:cNvPr id="21" name="テキスト ボックス 20">
            <a:extLst>
              <a:ext uri="{FF2B5EF4-FFF2-40B4-BE49-F238E27FC236}">
                <a16:creationId xmlns:a16="http://schemas.microsoft.com/office/drawing/2014/main" id="{6F2C4784-3CFE-EB3E-FD96-56AC407C6F53}"/>
              </a:ext>
            </a:extLst>
          </p:cNvPr>
          <p:cNvSpPr txBox="1"/>
          <p:nvPr/>
        </p:nvSpPr>
        <p:spPr>
          <a:xfrm>
            <a:off x="251399" y="3427451"/>
            <a:ext cx="6186309" cy="646331"/>
          </a:xfrm>
          <a:prstGeom prst="rect">
            <a:avLst/>
          </a:prstGeom>
          <a:noFill/>
        </p:spPr>
        <p:txBody>
          <a:bodyPr wrap="none" rtlCol="0">
            <a:spAutoFit/>
          </a:bodyPr>
          <a:lstStyle/>
          <a:p>
            <a:r>
              <a:rPr lang="ja-JP" altLang="en-US" dirty="0">
                <a:latin typeface="メイリオ" pitchFamily="50" charset="-128"/>
                <a:ea typeface="メイリオ" pitchFamily="50" charset="-128"/>
                <a:cs typeface="メイリオ" pitchFamily="50" charset="-128"/>
              </a:rPr>
              <a:t>一時立入者：見学及び施設・設備の保守等を行うために、</a:t>
            </a:r>
            <a:endParaRPr lang="en-US" altLang="ja-JP" dirty="0">
              <a:latin typeface="メイリオ" pitchFamily="50" charset="-128"/>
              <a:ea typeface="メイリオ" pitchFamily="50" charset="-128"/>
              <a:cs typeface="メイリオ" pitchFamily="50" charset="-128"/>
            </a:endParaRPr>
          </a:p>
          <a:p>
            <a:r>
              <a:rPr lang="ja-JP" altLang="en-US" dirty="0">
                <a:latin typeface="メイリオ" pitchFamily="50" charset="-128"/>
                <a:ea typeface="メイリオ" pitchFamily="50" charset="-128"/>
                <a:cs typeface="メイリオ" pitchFamily="50" charset="-128"/>
              </a:rPr>
              <a:t>　　　　　　管理区域に一時的に立ち入る者</a:t>
            </a:r>
            <a:endParaRPr lang="en-US" altLang="ja-JP" dirty="0">
              <a:latin typeface="メイリオ" pitchFamily="50" charset="-128"/>
              <a:ea typeface="メイリオ" pitchFamily="50" charset="-128"/>
              <a:cs typeface="メイリオ" pitchFamily="50" charset="-128"/>
            </a:endParaRPr>
          </a:p>
        </p:txBody>
      </p:sp>
      <p:sp>
        <p:nvSpPr>
          <p:cNvPr id="22" name="テキスト ボックス 21">
            <a:extLst>
              <a:ext uri="{FF2B5EF4-FFF2-40B4-BE49-F238E27FC236}">
                <a16:creationId xmlns:a16="http://schemas.microsoft.com/office/drawing/2014/main" id="{F24BFA1D-37C2-26B3-625F-0FA53470095C}"/>
              </a:ext>
            </a:extLst>
          </p:cNvPr>
          <p:cNvSpPr txBox="1"/>
          <p:nvPr/>
        </p:nvSpPr>
        <p:spPr>
          <a:xfrm>
            <a:off x="1465439" y="4053240"/>
            <a:ext cx="2723823" cy="646331"/>
          </a:xfrm>
          <a:prstGeom prst="rect">
            <a:avLst/>
          </a:prstGeom>
          <a:noFill/>
        </p:spPr>
        <p:txBody>
          <a:bodyPr wrap="none" rtlCol="0">
            <a:spAutoFit/>
          </a:bodyPr>
          <a:lstStyle/>
          <a:p>
            <a:r>
              <a:rPr lang="ja-JP" altLang="en-US" dirty="0">
                <a:latin typeface="メイリオ" pitchFamily="50" charset="-128"/>
                <a:ea typeface="メイリオ" pitchFamily="50" charset="-128"/>
                <a:cs typeface="メイリオ" pitchFamily="50" charset="-128"/>
              </a:rPr>
              <a:t>「主任者の許可」が必要</a:t>
            </a:r>
            <a:endParaRPr lang="en-US" altLang="ja-JP" dirty="0">
              <a:latin typeface="メイリオ" pitchFamily="50" charset="-128"/>
              <a:ea typeface="メイリオ" pitchFamily="50" charset="-128"/>
              <a:cs typeface="メイリオ" pitchFamily="50" charset="-128"/>
            </a:endParaRPr>
          </a:p>
          <a:p>
            <a:endParaRPr lang="en-US" altLang="ja-JP" dirty="0">
              <a:latin typeface="メイリオ" pitchFamily="50" charset="-128"/>
              <a:ea typeface="メイリオ" pitchFamily="50" charset="-128"/>
              <a:cs typeface="メイリオ" pitchFamily="50" charset="-128"/>
            </a:endParaRPr>
          </a:p>
        </p:txBody>
      </p:sp>
      <p:sp>
        <p:nvSpPr>
          <p:cNvPr id="23" name="テキスト ボックス 22">
            <a:extLst>
              <a:ext uri="{FF2B5EF4-FFF2-40B4-BE49-F238E27FC236}">
                <a16:creationId xmlns:a16="http://schemas.microsoft.com/office/drawing/2014/main" id="{2D3B4738-5103-3EB3-FE26-D1B901A4499C}"/>
              </a:ext>
            </a:extLst>
          </p:cNvPr>
          <p:cNvSpPr txBox="1"/>
          <p:nvPr/>
        </p:nvSpPr>
        <p:spPr>
          <a:xfrm>
            <a:off x="251399" y="524092"/>
            <a:ext cx="7802136" cy="646331"/>
          </a:xfrm>
          <a:prstGeom prst="rect">
            <a:avLst/>
          </a:prstGeom>
          <a:noFill/>
        </p:spPr>
        <p:txBody>
          <a:bodyPr wrap="none" rtlCol="0">
            <a:spAutoFit/>
          </a:bodyPr>
          <a:lstStyle/>
          <a:p>
            <a:r>
              <a:rPr lang="ja-JP" altLang="en-US" b="1" dirty="0">
                <a:solidFill>
                  <a:srgbClr val="FF6600"/>
                </a:solidFill>
                <a:latin typeface="メイリオ" pitchFamily="50" charset="-128"/>
                <a:ea typeface="メイリオ" pitchFamily="50" charset="-128"/>
                <a:cs typeface="メイリオ" pitchFamily="50" charset="-128"/>
              </a:rPr>
              <a:t>業務従事者</a:t>
            </a:r>
            <a:r>
              <a:rPr lang="ja-JP" altLang="en-US" dirty="0">
                <a:latin typeface="メイリオ" pitchFamily="50" charset="-128"/>
                <a:ea typeface="メイリオ" pitchFamily="50" charset="-128"/>
                <a:cs typeface="メイリオ" pitchFamily="50" charset="-128"/>
              </a:rPr>
              <a:t>：放射性同位元素等の取扱い、管理またはこれに付随する業務</a:t>
            </a:r>
            <a:endParaRPr lang="en-US" altLang="ja-JP" dirty="0">
              <a:latin typeface="メイリオ" pitchFamily="50" charset="-128"/>
              <a:ea typeface="メイリオ" pitchFamily="50" charset="-128"/>
              <a:cs typeface="メイリオ" pitchFamily="50" charset="-128"/>
            </a:endParaRPr>
          </a:p>
          <a:p>
            <a:r>
              <a:rPr lang="ja-JP" altLang="en-US" dirty="0">
                <a:latin typeface="メイリオ" pitchFamily="50" charset="-128"/>
                <a:ea typeface="メイリオ" pitchFamily="50" charset="-128"/>
                <a:cs typeface="メイリオ" pitchFamily="50" charset="-128"/>
              </a:rPr>
              <a:t>　　　　　　に従事する者であって、管理区域に立ち入る者　</a:t>
            </a:r>
            <a:endParaRPr lang="en-US" altLang="ja-JP" dirty="0">
              <a:latin typeface="メイリオ" pitchFamily="50" charset="-128"/>
              <a:ea typeface="メイリオ" pitchFamily="50" charset="-128"/>
              <a:cs typeface="メイリオ" pitchFamily="50" charset="-128"/>
            </a:endParaRPr>
          </a:p>
        </p:txBody>
      </p:sp>
      <p:sp>
        <p:nvSpPr>
          <p:cNvPr id="24" name="テキスト ボックス 23">
            <a:extLst>
              <a:ext uri="{FF2B5EF4-FFF2-40B4-BE49-F238E27FC236}">
                <a16:creationId xmlns:a16="http://schemas.microsoft.com/office/drawing/2014/main" id="{0AAD5E29-3912-7475-9BAA-8FBDE82137FF}"/>
              </a:ext>
            </a:extLst>
          </p:cNvPr>
          <p:cNvSpPr txBox="1"/>
          <p:nvPr/>
        </p:nvSpPr>
        <p:spPr>
          <a:xfrm>
            <a:off x="1493863" y="4345327"/>
            <a:ext cx="6186309" cy="646331"/>
          </a:xfrm>
          <a:prstGeom prst="rect">
            <a:avLst/>
          </a:prstGeom>
          <a:noFill/>
        </p:spPr>
        <p:txBody>
          <a:bodyPr wrap="none" rtlCol="0">
            <a:spAutoFit/>
          </a:bodyPr>
          <a:lstStyle/>
          <a:p>
            <a:r>
              <a:rPr lang="ja-JP" altLang="en-US" dirty="0">
                <a:latin typeface="メイリオ" pitchFamily="50" charset="-128"/>
                <a:ea typeface="メイリオ" pitchFamily="50" charset="-128"/>
                <a:cs typeface="メイリオ" pitchFamily="50" charset="-128"/>
              </a:rPr>
              <a:t>（放射線障害の発生を防止するために</a:t>
            </a:r>
            <a:endParaRPr lang="en-US" altLang="ja-JP" dirty="0">
              <a:latin typeface="メイリオ" pitchFamily="50" charset="-128"/>
              <a:ea typeface="メイリオ" pitchFamily="50" charset="-128"/>
              <a:cs typeface="メイリオ" pitchFamily="50" charset="-128"/>
            </a:endParaRPr>
          </a:p>
          <a:p>
            <a:r>
              <a:rPr lang="ja-JP" altLang="en-US" dirty="0">
                <a:latin typeface="メイリオ" pitchFamily="50" charset="-128"/>
                <a:ea typeface="メイリオ" pitchFamily="50" charset="-128"/>
                <a:cs typeface="メイリオ" pitchFamily="50" charset="-128"/>
              </a:rPr>
              <a:t>　　　　　　必要な教育を口頭又は掲示等により実施）</a:t>
            </a:r>
            <a:endParaRPr lang="en-US" altLang="ja-JP"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28997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iterate type="lt">
                                    <p:tmAbs val="300"/>
                                  </p:iterate>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5"/>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C16DCC7-0A50-9D7D-A8C6-56F4F024BCAB}"/>
              </a:ext>
            </a:extLst>
          </p:cNvPr>
          <p:cNvCxnSpPr/>
          <p:nvPr/>
        </p:nvCxnSpPr>
        <p:spPr>
          <a:xfrm>
            <a:off x="0" y="5203882"/>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テキスト ボックス 2">
            <a:extLst>
              <a:ext uri="{FF2B5EF4-FFF2-40B4-BE49-F238E27FC236}">
                <a16:creationId xmlns:a16="http://schemas.microsoft.com/office/drawing/2014/main" id="{6F91B2D3-1D2E-2BF9-1DEF-A4320FB13FF2}"/>
              </a:ext>
            </a:extLst>
          </p:cNvPr>
          <p:cNvSpPr txBox="1"/>
          <p:nvPr/>
        </p:nvSpPr>
        <p:spPr>
          <a:xfrm>
            <a:off x="0" y="4855898"/>
            <a:ext cx="543739" cy="388568"/>
          </a:xfrm>
          <a:prstGeom prst="rect">
            <a:avLst/>
          </a:prstGeom>
          <a:noFill/>
        </p:spPr>
        <p:txBody>
          <a:bodyPr wrap="none" rtlCol="0">
            <a:spAutoFit/>
          </a:bodyPr>
          <a:lstStyle/>
          <a:p>
            <a:pPr>
              <a:lnSpc>
                <a:spcPct val="150000"/>
              </a:lnSpc>
            </a:pPr>
            <a:r>
              <a:rPr lang="ja-JP" altLang="en-US" sz="1400" dirty="0">
                <a:latin typeface="Arial" panose="020B0604020202020204" pitchFamily="34" charset="0"/>
                <a:ea typeface="メイリオ" panose="020B0604030504040204" pitchFamily="50" charset="-128"/>
                <a:cs typeface="Arial" panose="020B0604020202020204" pitchFamily="34" charset="0"/>
              </a:rPr>
              <a:t>解説</a:t>
            </a:r>
            <a:endParaRPr lang="en-US" altLang="ja-JP" sz="1400" dirty="0">
              <a:latin typeface="Arial" panose="020B0604020202020204" pitchFamily="34" charset="0"/>
              <a:ea typeface="メイリオ" panose="020B0604030504040204" pitchFamily="50" charset="-128"/>
              <a:cs typeface="Arial" panose="020B0604020202020204" pitchFamily="34" charset="0"/>
            </a:endParaRPr>
          </a:p>
        </p:txBody>
      </p:sp>
      <p:sp>
        <p:nvSpPr>
          <p:cNvPr id="4" name="テキスト ボックス 3">
            <a:extLst>
              <a:ext uri="{FF2B5EF4-FFF2-40B4-BE49-F238E27FC236}">
                <a16:creationId xmlns:a16="http://schemas.microsoft.com/office/drawing/2014/main" id="{59C39718-0CE4-5AAE-F77B-E4ADCE8B7794}"/>
              </a:ext>
            </a:extLst>
          </p:cNvPr>
          <p:cNvSpPr txBox="1"/>
          <p:nvPr/>
        </p:nvSpPr>
        <p:spPr>
          <a:xfrm>
            <a:off x="84841" y="5232166"/>
            <a:ext cx="8974317" cy="1600438"/>
          </a:xfrm>
          <a:prstGeom prst="rect">
            <a:avLst/>
          </a:prstGeom>
          <a:noFill/>
        </p:spPr>
        <p:txBody>
          <a:bodyPr wrap="square" rtlCol="0">
            <a:spAutoFit/>
          </a:bodyPr>
          <a:lstStyle/>
          <a:p>
            <a:r>
              <a:rPr lang="ja-JP" altLang="en-US" sz="1400" dirty="0">
                <a:latin typeface="Arial" panose="020B0604020202020204" pitchFamily="34" charset="0"/>
                <a:ea typeface="メイリオ" pitchFamily="50" charset="-128"/>
                <a:cs typeface="Arial" panose="020B0604020202020204" pitchFamily="34" charset="0"/>
              </a:rPr>
              <a:t>本再教育訓練の内容について説明します。本再教育訓練は、</a:t>
            </a:r>
            <a:endParaRPr lang="en-US" altLang="ja-JP" sz="1400" dirty="0">
              <a:latin typeface="Arial" panose="020B0604020202020204" pitchFamily="34" charset="0"/>
              <a:ea typeface="メイリオ" pitchFamily="50" charset="-128"/>
              <a:cs typeface="Arial" panose="020B0604020202020204" pitchFamily="34" charset="0"/>
            </a:endParaRPr>
          </a:p>
          <a:p>
            <a:r>
              <a:rPr lang="ja-JP" altLang="en-US" sz="1400" dirty="0">
                <a:latin typeface="Arial" panose="020B0604020202020204" pitchFamily="34" charset="0"/>
                <a:ea typeface="メイリオ" panose="020B0604030504040204" pitchFamily="50" charset="-128"/>
                <a:cs typeface="Arial" panose="020B0604020202020204" pitchFamily="34" charset="0"/>
              </a:rPr>
              <a:t>①放射線の単位について</a:t>
            </a:r>
            <a:endParaRPr lang="en-US" altLang="ja-JP" sz="1400" dirty="0">
              <a:latin typeface="Arial" panose="020B0604020202020204" pitchFamily="34" charset="0"/>
              <a:ea typeface="メイリオ" panose="020B0604030504040204" pitchFamily="50" charset="-128"/>
              <a:cs typeface="Arial" panose="020B0604020202020204" pitchFamily="34" charset="0"/>
            </a:endParaRPr>
          </a:p>
          <a:p>
            <a:r>
              <a:rPr lang="ja-JP" altLang="en-US" sz="1400" dirty="0">
                <a:latin typeface="Arial" panose="020B0604020202020204" pitchFamily="34" charset="0"/>
                <a:ea typeface="メイリオ" panose="020B0604030504040204" pitchFamily="50" charset="-128"/>
                <a:cs typeface="Arial" panose="020B0604020202020204" pitchFamily="34" charset="0"/>
              </a:rPr>
              <a:t>②放射線の人体への影響</a:t>
            </a:r>
            <a:endParaRPr lang="en-US" altLang="ja-JP" sz="1400" dirty="0">
              <a:latin typeface="Arial" panose="020B0604020202020204" pitchFamily="34" charset="0"/>
              <a:ea typeface="メイリオ" panose="020B0604030504040204" pitchFamily="50" charset="-128"/>
              <a:cs typeface="Arial" panose="020B0604020202020204" pitchFamily="34" charset="0"/>
            </a:endParaRPr>
          </a:p>
          <a:p>
            <a:r>
              <a:rPr lang="ja-JP" altLang="en-US" sz="1400" dirty="0">
                <a:latin typeface="Arial" panose="020B0604020202020204" pitchFamily="34" charset="0"/>
                <a:ea typeface="メイリオ" panose="020B0604030504040204" pitchFamily="50" charset="-128"/>
                <a:cs typeface="Arial" panose="020B0604020202020204" pitchFamily="34" charset="0"/>
              </a:rPr>
              <a:t>③昨年度の</a:t>
            </a:r>
            <a:r>
              <a:rPr lang="en-US" altLang="ja-JP" sz="1400" dirty="0">
                <a:latin typeface="Arial" panose="020B0604020202020204" pitchFamily="34" charset="0"/>
                <a:ea typeface="メイリオ" panose="020B0604030504040204" pitchFamily="50" charset="-128"/>
                <a:cs typeface="Arial" panose="020B0604020202020204" pitchFamily="34" charset="0"/>
              </a:rPr>
              <a:t>RI</a:t>
            </a:r>
            <a:r>
              <a:rPr lang="ja-JP" altLang="en-US" sz="1400" dirty="0">
                <a:latin typeface="Arial" panose="020B0604020202020204" pitchFamily="34" charset="0"/>
                <a:ea typeface="メイリオ" panose="020B0604030504040204" pitchFamily="50" charset="-128"/>
                <a:cs typeface="Arial" panose="020B0604020202020204" pitchFamily="34" charset="0"/>
              </a:rPr>
              <a:t>実験施設における被ばく状況</a:t>
            </a:r>
            <a:endParaRPr lang="en-US" altLang="ja-JP" sz="1400" dirty="0">
              <a:latin typeface="Arial" panose="020B0604020202020204" pitchFamily="34" charset="0"/>
              <a:ea typeface="メイリオ" panose="020B0604030504040204" pitchFamily="50" charset="-128"/>
              <a:cs typeface="Arial" panose="020B0604020202020204" pitchFamily="34" charset="0"/>
            </a:endParaRPr>
          </a:p>
          <a:p>
            <a:r>
              <a:rPr lang="ja-JP" altLang="en-US" sz="1400" dirty="0">
                <a:latin typeface="Arial" panose="020B0604020202020204" pitchFamily="34" charset="0"/>
                <a:ea typeface="メイリオ" panose="020B0604030504040204" pitchFamily="50" charset="-128"/>
                <a:cs typeface="Arial" panose="020B0604020202020204" pitchFamily="34" charset="0"/>
              </a:rPr>
              <a:t>④当</a:t>
            </a:r>
            <a:r>
              <a:rPr lang="en-US" altLang="ja-JP" sz="1400" dirty="0">
                <a:latin typeface="Arial" panose="020B0604020202020204" pitchFamily="34" charset="0"/>
                <a:ea typeface="メイリオ" panose="020B0604030504040204" pitchFamily="50" charset="-128"/>
                <a:cs typeface="Arial" panose="020B0604020202020204" pitchFamily="34" charset="0"/>
              </a:rPr>
              <a:t>RI</a:t>
            </a:r>
            <a:r>
              <a:rPr lang="ja-JP" altLang="en-US" sz="1400" dirty="0">
                <a:latin typeface="Arial" panose="020B0604020202020204" pitchFamily="34" charset="0"/>
                <a:ea typeface="メイリオ" panose="020B0604030504040204" pitchFamily="50" charset="-128"/>
                <a:cs typeface="Arial" panose="020B0604020202020204" pitchFamily="34" charset="0"/>
              </a:rPr>
              <a:t>実験施設における使用等に関する注意点</a:t>
            </a:r>
            <a:endParaRPr lang="en-US" altLang="ja-JP" sz="1400" dirty="0">
              <a:latin typeface="Arial" panose="020B0604020202020204" pitchFamily="34" charset="0"/>
              <a:ea typeface="メイリオ" panose="020B0604030504040204" pitchFamily="50" charset="-128"/>
              <a:cs typeface="Arial" panose="020B0604020202020204" pitchFamily="34" charset="0"/>
            </a:endParaRPr>
          </a:p>
          <a:p>
            <a:r>
              <a:rPr lang="ja-JP" altLang="en-US" sz="1400" dirty="0">
                <a:latin typeface="Arial" panose="020B0604020202020204" pitchFamily="34" charset="0"/>
                <a:ea typeface="メイリオ" panose="020B0604030504040204" pitchFamily="50" charset="-128"/>
                <a:cs typeface="Arial" panose="020B0604020202020204" pitchFamily="34" charset="0"/>
              </a:rPr>
              <a:t>⑤原子力規制庁の立入検査の報告</a:t>
            </a:r>
            <a:endParaRPr lang="en-US" altLang="ja-JP" sz="1400" dirty="0">
              <a:latin typeface="Arial" panose="020B0604020202020204" pitchFamily="34" charset="0"/>
              <a:ea typeface="メイリオ" panose="020B0604030504040204" pitchFamily="50" charset="-128"/>
              <a:cs typeface="Arial" panose="020B0604020202020204" pitchFamily="34" charset="0"/>
            </a:endParaRPr>
          </a:p>
          <a:p>
            <a:r>
              <a:rPr lang="ja-JP" altLang="en-US" sz="1400" dirty="0">
                <a:latin typeface="Arial" panose="020B0604020202020204" pitchFamily="34" charset="0"/>
                <a:ea typeface="メイリオ" panose="020B0604030504040204" pitchFamily="50" charset="-128"/>
                <a:cs typeface="Arial" panose="020B0604020202020204" pitchFamily="34" charset="0"/>
              </a:rPr>
              <a:t>⑥富山大学における</a:t>
            </a:r>
            <a:r>
              <a:rPr lang="en-US" altLang="ja-JP" sz="1400" dirty="0">
                <a:latin typeface="Arial" panose="020B0604020202020204" pitchFamily="34" charset="0"/>
                <a:ea typeface="メイリオ" panose="020B0604030504040204" pitchFamily="50" charset="-128"/>
                <a:cs typeface="Arial" panose="020B0604020202020204" pitchFamily="34" charset="0"/>
              </a:rPr>
              <a:t>RI</a:t>
            </a:r>
            <a:r>
              <a:rPr lang="ja-JP" altLang="en-US" sz="1400" dirty="0">
                <a:latin typeface="Arial" panose="020B0604020202020204" pitchFamily="34" charset="0"/>
                <a:ea typeface="メイリオ" panose="020B0604030504040204" pitchFamily="50" charset="-128"/>
                <a:cs typeface="Arial" panose="020B0604020202020204" pitchFamily="34" charset="0"/>
              </a:rPr>
              <a:t>の管理区域外漏えい事例、について説明します。</a:t>
            </a:r>
            <a:endParaRPr lang="en-US" altLang="ja-JP" sz="1400" dirty="0">
              <a:latin typeface="Arial" panose="020B0604020202020204" pitchFamily="34" charset="0"/>
              <a:ea typeface="メイリオ" pitchFamily="50" charset="-128"/>
              <a:cs typeface="Arial" panose="020B0604020202020204" pitchFamily="34" charset="0"/>
            </a:endParaRPr>
          </a:p>
        </p:txBody>
      </p:sp>
      <p:sp>
        <p:nvSpPr>
          <p:cNvPr id="15" name="テキスト ボックス 14">
            <a:extLst>
              <a:ext uri="{FF2B5EF4-FFF2-40B4-BE49-F238E27FC236}">
                <a16:creationId xmlns:a16="http://schemas.microsoft.com/office/drawing/2014/main" id="{BC3CA177-22E2-CAC2-4963-74605C03608B}"/>
              </a:ext>
            </a:extLst>
          </p:cNvPr>
          <p:cNvSpPr txBox="1"/>
          <p:nvPr/>
        </p:nvSpPr>
        <p:spPr>
          <a:xfrm>
            <a:off x="237239" y="904973"/>
            <a:ext cx="2723823" cy="369332"/>
          </a:xfrm>
          <a:prstGeom prst="rect">
            <a:avLst/>
          </a:prstGeom>
          <a:noFill/>
        </p:spPr>
        <p:txBody>
          <a:bodyPr wrap="none" rtlCol="0">
            <a:spAutoFit/>
          </a:bodyPr>
          <a:lstStyle/>
          <a:p>
            <a:r>
              <a:rPr lang="ja-JP" altLang="en-US" dirty="0">
                <a:latin typeface="Arial" panose="020B0604020202020204" pitchFamily="34" charset="0"/>
                <a:ea typeface="メイリオ" panose="020B0604030504040204" pitchFamily="50" charset="-128"/>
                <a:cs typeface="Arial" panose="020B0604020202020204" pitchFamily="34" charset="0"/>
              </a:rPr>
              <a:t>①放射線の単位について</a:t>
            </a:r>
            <a:endParaRPr lang="en-US" altLang="ja-JP" dirty="0">
              <a:latin typeface="Arial" panose="020B0604020202020204" pitchFamily="34" charset="0"/>
              <a:ea typeface="メイリオ" panose="020B0604030504040204" pitchFamily="50" charset="-128"/>
              <a:cs typeface="Arial" panose="020B0604020202020204" pitchFamily="34" charset="0"/>
            </a:endParaRPr>
          </a:p>
        </p:txBody>
      </p:sp>
      <p:sp>
        <p:nvSpPr>
          <p:cNvPr id="16" name="テキスト ボックス 15">
            <a:extLst>
              <a:ext uri="{FF2B5EF4-FFF2-40B4-BE49-F238E27FC236}">
                <a16:creationId xmlns:a16="http://schemas.microsoft.com/office/drawing/2014/main" id="{8BF39ACF-EECA-0ED1-E4CB-FD7EFDDD715E}"/>
              </a:ext>
            </a:extLst>
          </p:cNvPr>
          <p:cNvSpPr txBox="1"/>
          <p:nvPr/>
        </p:nvSpPr>
        <p:spPr>
          <a:xfrm>
            <a:off x="237239" y="1562632"/>
            <a:ext cx="2723823" cy="369332"/>
          </a:xfrm>
          <a:prstGeom prst="rect">
            <a:avLst/>
          </a:prstGeom>
          <a:noFill/>
        </p:spPr>
        <p:txBody>
          <a:bodyPr wrap="none" rtlCol="0">
            <a:spAutoFit/>
          </a:bodyPr>
          <a:lstStyle/>
          <a:p>
            <a:r>
              <a:rPr lang="ja-JP" altLang="en-US" dirty="0">
                <a:latin typeface="Arial" panose="020B0604020202020204" pitchFamily="34" charset="0"/>
                <a:ea typeface="メイリオ" panose="020B0604030504040204" pitchFamily="50" charset="-128"/>
                <a:cs typeface="Arial" panose="020B0604020202020204" pitchFamily="34" charset="0"/>
              </a:rPr>
              <a:t>②放射線の人体への影響</a:t>
            </a:r>
            <a:endParaRPr lang="en-US" altLang="ja-JP" dirty="0">
              <a:latin typeface="Arial" panose="020B0604020202020204" pitchFamily="34" charset="0"/>
              <a:ea typeface="メイリオ" panose="020B0604030504040204" pitchFamily="50" charset="-128"/>
              <a:cs typeface="Arial" panose="020B0604020202020204" pitchFamily="34" charset="0"/>
            </a:endParaRPr>
          </a:p>
        </p:txBody>
      </p:sp>
      <p:sp>
        <p:nvSpPr>
          <p:cNvPr id="17" name="テキスト ボックス 16">
            <a:extLst>
              <a:ext uri="{FF2B5EF4-FFF2-40B4-BE49-F238E27FC236}">
                <a16:creationId xmlns:a16="http://schemas.microsoft.com/office/drawing/2014/main" id="{C377C3C1-77FE-89E1-45F5-4F458DB1D098}"/>
              </a:ext>
            </a:extLst>
          </p:cNvPr>
          <p:cNvSpPr txBox="1"/>
          <p:nvPr/>
        </p:nvSpPr>
        <p:spPr>
          <a:xfrm>
            <a:off x="237239" y="2220291"/>
            <a:ext cx="4339650" cy="369332"/>
          </a:xfrm>
          <a:prstGeom prst="rect">
            <a:avLst/>
          </a:prstGeom>
          <a:noFill/>
        </p:spPr>
        <p:txBody>
          <a:bodyPr wrap="none" rtlCol="0">
            <a:spAutoFit/>
          </a:bodyPr>
          <a:lstStyle/>
          <a:p>
            <a:r>
              <a:rPr lang="ja-JP" altLang="en-US" dirty="0">
                <a:latin typeface="Arial" panose="020B0604020202020204" pitchFamily="34" charset="0"/>
                <a:ea typeface="メイリオ" panose="020B0604030504040204" pitchFamily="50" charset="-128"/>
                <a:cs typeface="Arial" panose="020B0604020202020204" pitchFamily="34" charset="0"/>
              </a:rPr>
              <a:t>③</a:t>
            </a:r>
            <a:r>
              <a:rPr lang="en-US" altLang="ja-JP" dirty="0">
                <a:latin typeface="Arial" panose="020B0604020202020204" pitchFamily="34" charset="0"/>
                <a:ea typeface="メイリオ" panose="020B0604030504040204" pitchFamily="50" charset="-128"/>
                <a:cs typeface="Arial" panose="020B0604020202020204" pitchFamily="34" charset="0"/>
              </a:rPr>
              <a:t>RI</a:t>
            </a:r>
            <a:r>
              <a:rPr lang="ja-JP" altLang="en-US" dirty="0">
                <a:latin typeface="Arial" panose="020B0604020202020204" pitchFamily="34" charset="0"/>
                <a:ea typeface="メイリオ" panose="020B0604030504040204" pitchFamily="50" charset="-128"/>
                <a:cs typeface="Arial" panose="020B0604020202020204" pitchFamily="34" charset="0"/>
              </a:rPr>
              <a:t>実験施設と全国における被ばく状況</a:t>
            </a:r>
            <a:endParaRPr lang="en-US" altLang="ja-JP" dirty="0">
              <a:latin typeface="Arial" panose="020B0604020202020204" pitchFamily="34" charset="0"/>
              <a:ea typeface="メイリオ" panose="020B0604030504040204" pitchFamily="50" charset="-128"/>
              <a:cs typeface="Arial" panose="020B0604020202020204" pitchFamily="34" charset="0"/>
            </a:endParaRPr>
          </a:p>
        </p:txBody>
      </p:sp>
      <p:sp>
        <p:nvSpPr>
          <p:cNvPr id="18" name="テキスト ボックス 17">
            <a:extLst>
              <a:ext uri="{FF2B5EF4-FFF2-40B4-BE49-F238E27FC236}">
                <a16:creationId xmlns:a16="http://schemas.microsoft.com/office/drawing/2014/main" id="{0A322072-EA2B-86A9-87D3-2541DE65092B}"/>
              </a:ext>
            </a:extLst>
          </p:cNvPr>
          <p:cNvSpPr txBox="1"/>
          <p:nvPr/>
        </p:nvSpPr>
        <p:spPr>
          <a:xfrm>
            <a:off x="237239" y="2877950"/>
            <a:ext cx="5032147" cy="369332"/>
          </a:xfrm>
          <a:prstGeom prst="rect">
            <a:avLst/>
          </a:prstGeom>
          <a:noFill/>
        </p:spPr>
        <p:txBody>
          <a:bodyPr wrap="none" rtlCol="0">
            <a:spAutoFit/>
          </a:bodyPr>
          <a:lstStyle/>
          <a:p>
            <a:r>
              <a:rPr lang="ja-JP" altLang="en-US" dirty="0">
                <a:latin typeface="Arial" panose="020B0604020202020204" pitchFamily="34" charset="0"/>
                <a:ea typeface="メイリオ" panose="020B0604030504040204" pitchFamily="50" charset="-128"/>
                <a:cs typeface="Arial" panose="020B0604020202020204" pitchFamily="34" charset="0"/>
              </a:rPr>
              <a:t>④当</a:t>
            </a:r>
            <a:r>
              <a:rPr lang="en-US" altLang="ja-JP" dirty="0">
                <a:latin typeface="Arial" panose="020B0604020202020204" pitchFamily="34" charset="0"/>
                <a:ea typeface="メイリオ" panose="020B0604030504040204" pitchFamily="50" charset="-128"/>
                <a:cs typeface="Arial" panose="020B0604020202020204" pitchFamily="34" charset="0"/>
              </a:rPr>
              <a:t>RI</a:t>
            </a:r>
            <a:r>
              <a:rPr lang="ja-JP" altLang="en-US" dirty="0">
                <a:latin typeface="Arial" panose="020B0604020202020204" pitchFamily="34" charset="0"/>
                <a:ea typeface="メイリオ" panose="020B0604030504040204" pitchFamily="50" charset="-128"/>
                <a:cs typeface="Arial" panose="020B0604020202020204" pitchFamily="34" charset="0"/>
              </a:rPr>
              <a:t>実験施設における使用等に関する注意点</a:t>
            </a:r>
            <a:endParaRPr lang="en-US" altLang="ja-JP" dirty="0">
              <a:latin typeface="Arial" panose="020B0604020202020204" pitchFamily="34" charset="0"/>
              <a:ea typeface="メイリオ" panose="020B0604030504040204" pitchFamily="50" charset="-128"/>
              <a:cs typeface="Arial" panose="020B0604020202020204" pitchFamily="34" charset="0"/>
            </a:endParaRPr>
          </a:p>
        </p:txBody>
      </p:sp>
      <p:sp>
        <p:nvSpPr>
          <p:cNvPr id="19" name="テキスト ボックス 18">
            <a:extLst>
              <a:ext uri="{FF2B5EF4-FFF2-40B4-BE49-F238E27FC236}">
                <a16:creationId xmlns:a16="http://schemas.microsoft.com/office/drawing/2014/main" id="{86B874BB-D670-CB56-FE4F-E290FC97E59B}"/>
              </a:ext>
            </a:extLst>
          </p:cNvPr>
          <p:cNvSpPr txBox="1"/>
          <p:nvPr/>
        </p:nvSpPr>
        <p:spPr>
          <a:xfrm>
            <a:off x="113121" y="169682"/>
            <a:ext cx="4185761" cy="461665"/>
          </a:xfrm>
          <a:prstGeom prst="rect">
            <a:avLst/>
          </a:prstGeom>
          <a:noFill/>
        </p:spPr>
        <p:txBody>
          <a:bodyPr wrap="none" rtlCol="0">
            <a:spAutoFit/>
          </a:bodyPr>
          <a:lstStyle/>
          <a:p>
            <a:r>
              <a:rPr lang="ja-JP" altLang="en-US" sz="2400" u="sng" dirty="0">
                <a:latin typeface="Arial" panose="020B0604020202020204" pitchFamily="34" charset="0"/>
                <a:ea typeface="メイリオ" panose="020B0604030504040204" pitchFamily="50" charset="-128"/>
                <a:cs typeface="Arial" panose="020B0604020202020204" pitchFamily="34" charset="0"/>
              </a:rPr>
              <a:t>本再教育訓練の内容について</a:t>
            </a:r>
            <a:endParaRPr lang="en-US" altLang="ja-JP" sz="2400" u="sng" dirty="0">
              <a:latin typeface="Arial" panose="020B0604020202020204" pitchFamily="34" charset="0"/>
              <a:ea typeface="メイリオ" panose="020B0604030504040204" pitchFamily="50" charset="-128"/>
              <a:cs typeface="Arial" panose="020B0604020202020204" pitchFamily="34" charset="0"/>
            </a:endParaRPr>
          </a:p>
        </p:txBody>
      </p:sp>
      <p:sp>
        <p:nvSpPr>
          <p:cNvPr id="20" name="テキスト ボックス 19">
            <a:extLst>
              <a:ext uri="{FF2B5EF4-FFF2-40B4-BE49-F238E27FC236}">
                <a16:creationId xmlns:a16="http://schemas.microsoft.com/office/drawing/2014/main" id="{FBB41218-3188-9C2C-3753-11373FA099C1}"/>
              </a:ext>
            </a:extLst>
          </p:cNvPr>
          <p:cNvSpPr txBox="1"/>
          <p:nvPr/>
        </p:nvSpPr>
        <p:spPr>
          <a:xfrm>
            <a:off x="237239" y="3535609"/>
            <a:ext cx="3647152" cy="369332"/>
          </a:xfrm>
          <a:prstGeom prst="rect">
            <a:avLst/>
          </a:prstGeom>
          <a:noFill/>
        </p:spPr>
        <p:txBody>
          <a:bodyPr wrap="none" rtlCol="0">
            <a:spAutoFit/>
          </a:bodyPr>
          <a:lstStyle/>
          <a:p>
            <a:r>
              <a:rPr lang="ja-JP" altLang="en-US" dirty="0">
                <a:latin typeface="Arial" panose="020B0604020202020204" pitchFamily="34" charset="0"/>
                <a:ea typeface="メイリオ" panose="020B0604030504040204" pitchFamily="50" charset="-128"/>
                <a:cs typeface="Arial" panose="020B0604020202020204" pitchFamily="34" charset="0"/>
              </a:rPr>
              <a:t>⑤原子力規制庁の立入検査の報告</a:t>
            </a:r>
            <a:endParaRPr lang="en-US" altLang="ja-JP" dirty="0">
              <a:latin typeface="Arial" panose="020B0604020202020204" pitchFamily="34" charset="0"/>
              <a:ea typeface="メイリオ" panose="020B0604030504040204" pitchFamily="50" charset="-128"/>
              <a:cs typeface="Arial" panose="020B0604020202020204" pitchFamily="34" charset="0"/>
            </a:endParaRPr>
          </a:p>
        </p:txBody>
      </p:sp>
      <p:sp>
        <p:nvSpPr>
          <p:cNvPr id="22" name="テキスト ボックス 21">
            <a:extLst>
              <a:ext uri="{FF2B5EF4-FFF2-40B4-BE49-F238E27FC236}">
                <a16:creationId xmlns:a16="http://schemas.microsoft.com/office/drawing/2014/main" id="{4F848828-A032-7AC0-3089-8BDFDA9CE525}"/>
              </a:ext>
            </a:extLst>
          </p:cNvPr>
          <p:cNvSpPr txBox="1"/>
          <p:nvPr/>
        </p:nvSpPr>
        <p:spPr>
          <a:xfrm>
            <a:off x="237239" y="4193267"/>
            <a:ext cx="5032147" cy="369332"/>
          </a:xfrm>
          <a:prstGeom prst="rect">
            <a:avLst/>
          </a:prstGeom>
          <a:noFill/>
          <a:ln>
            <a:noFill/>
          </a:ln>
        </p:spPr>
        <p:txBody>
          <a:bodyPr wrap="none" rtlCol="0">
            <a:spAutoFit/>
          </a:bodyPr>
          <a:lstStyle/>
          <a:p>
            <a:r>
              <a:rPr lang="ja-JP" altLang="en-US" dirty="0">
                <a:latin typeface="Arial" panose="020B0604020202020204" pitchFamily="34" charset="0"/>
                <a:ea typeface="メイリオ" panose="020B0604030504040204" pitchFamily="50" charset="-128"/>
                <a:cs typeface="Arial" panose="020B0604020202020204" pitchFamily="34" charset="0"/>
              </a:rPr>
              <a:t>⑥富山大学における</a:t>
            </a:r>
            <a:r>
              <a:rPr lang="en-US" altLang="ja-JP" dirty="0">
                <a:latin typeface="Arial" panose="020B0604020202020204" pitchFamily="34" charset="0"/>
                <a:ea typeface="メイリオ" panose="020B0604030504040204" pitchFamily="50" charset="-128"/>
                <a:cs typeface="Arial" panose="020B0604020202020204" pitchFamily="34" charset="0"/>
              </a:rPr>
              <a:t>RI</a:t>
            </a:r>
            <a:r>
              <a:rPr lang="ja-JP" altLang="en-US" dirty="0">
                <a:latin typeface="Arial" panose="020B0604020202020204" pitchFamily="34" charset="0"/>
                <a:ea typeface="メイリオ" panose="020B0604030504040204" pitchFamily="50" charset="-128"/>
                <a:cs typeface="Arial" panose="020B0604020202020204" pitchFamily="34" charset="0"/>
              </a:rPr>
              <a:t>の管理区域外漏えい事例</a:t>
            </a:r>
          </a:p>
        </p:txBody>
      </p:sp>
    </p:spTree>
    <p:extLst>
      <p:ext uri="{BB962C8B-B14F-4D97-AF65-F5344CB8AC3E}">
        <p14:creationId xmlns:p14="http://schemas.microsoft.com/office/powerpoint/2010/main" val="272391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iterate type="lt">
                                    <p:tmAbs val="300"/>
                                  </p:iterate>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5"/>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40A798C-57CA-82EA-4280-3808A2D57998}"/>
              </a:ext>
            </a:extLst>
          </p:cNvPr>
          <p:cNvSpPr txBox="1"/>
          <p:nvPr/>
        </p:nvSpPr>
        <p:spPr>
          <a:xfrm>
            <a:off x="113121" y="169682"/>
            <a:ext cx="3570208" cy="461665"/>
          </a:xfrm>
          <a:prstGeom prst="rect">
            <a:avLst/>
          </a:prstGeom>
          <a:noFill/>
        </p:spPr>
        <p:txBody>
          <a:bodyPr wrap="none" rtlCol="0">
            <a:spAutoFit/>
          </a:bodyPr>
          <a:lstStyle/>
          <a:p>
            <a:r>
              <a:rPr lang="ja-JP" altLang="en-US" sz="2400" u="sng" dirty="0">
                <a:latin typeface="Arial" panose="020B0604020202020204" pitchFamily="34" charset="0"/>
                <a:ea typeface="メイリオ" panose="020B0604030504040204" pitchFamily="50" charset="-128"/>
                <a:cs typeface="Arial" panose="020B0604020202020204" pitchFamily="34" charset="0"/>
              </a:rPr>
              <a:t>①放射線の単位について</a:t>
            </a:r>
            <a:endParaRPr lang="en-US" altLang="ja-JP" sz="2400" u="sng" dirty="0">
              <a:latin typeface="Arial" panose="020B0604020202020204" pitchFamily="34" charset="0"/>
              <a:ea typeface="メイリオ" panose="020B0604030504040204" pitchFamily="50" charset="-128"/>
              <a:cs typeface="Arial" panose="020B0604020202020204" pitchFamily="34" charset="0"/>
            </a:endParaRPr>
          </a:p>
        </p:txBody>
      </p:sp>
      <p:pic>
        <p:nvPicPr>
          <p:cNvPr id="4" name="図 3">
            <a:extLst>
              <a:ext uri="{FF2B5EF4-FFF2-40B4-BE49-F238E27FC236}">
                <a16:creationId xmlns:a16="http://schemas.microsoft.com/office/drawing/2014/main" id="{C20A0A55-5DC7-1305-B1C5-1FCF18D63FEB}"/>
              </a:ext>
            </a:extLst>
          </p:cNvPr>
          <p:cNvPicPr>
            <a:picLocks noChangeAspect="1"/>
          </p:cNvPicPr>
          <p:nvPr/>
        </p:nvPicPr>
        <p:blipFill>
          <a:blip r:embed="rId2"/>
          <a:stretch>
            <a:fillRect/>
          </a:stretch>
        </p:blipFill>
        <p:spPr>
          <a:xfrm>
            <a:off x="806304" y="623456"/>
            <a:ext cx="6841808" cy="4526280"/>
          </a:xfrm>
          <a:prstGeom prst="rect">
            <a:avLst/>
          </a:prstGeom>
        </p:spPr>
      </p:pic>
      <p:cxnSp>
        <p:nvCxnSpPr>
          <p:cNvPr id="5" name="直線コネクタ 4">
            <a:extLst>
              <a:ext uri="{FF2B5EF4-FFF2-40B4-BE49-F238E27FC236}">
                <a16:creationId xmlns:a16="http://schemas.microsoft.com/office/drawing/2014/main" id="{09B9EC69-A5D9-A6C5-CFF4-C98B85DB3736}"/>
              </a:ext>
            </a:extLst>
          </p:cNvPr>
          <p:cNvCxnSpPr/>
          <p:nvPr/>
        </p:nvCxnSpPr>
        <p:spPr>
          <a:xfrm>
            <a:off x="0" y="5203882"/>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テキスト ボックス 5">
            <a:extLst>
              <a:ext uri="{FF2B5EF4-FFF2-40B4-BE49-F238E27FC236}">
                <a16:creationId xmlns:a16="http://schemas.microsoft.com/office/drawing/2014/main" id="{3B3FA35F-B77A-035D-F29C-D191F517DE9F}"/>
              </a:ext>
            </a:extLst>
          </p:cNvPr>
          <p:cNvSpPr txBox="1"/>
          <p:nvPr/>
        </p:nvSpPr>
        <p:spPr>
          <a:xfrm>
            <a:off x="0" y="4855898"/>
            <a:ext cx="543739" cy="388568"/>
          </a:xfrm>
          <a:prstGeom prst="rect">
            <a:avLst/>
          </a:prstGeom>
          <a:noFill/>
        </p:spPr>
        <p:txBody>
          <a:bodyPr wrap="none" rtlCol="0">
            <a:spAutoFit/>
          </a:bodyPr>
          <a:lstStyle/>
          <a:p>
            <a:pPr>
              <a:lnSpc>
                <a:spcPct val="150000"/>
              </a:lnSpc>
            </a:pPr>
            <a:r>
              <a:rPr lang="ja-JP" altLang="en-US" sz="1400" dirty="0">
                <a:latin typeface="Arial" panose="020B0604020202020204" pitchFamily="34" charset="0"/>
                <a:ea typeface="メイリオ" panose="020B0604030504040204" pitchFamily="50" charset="-128"/>
                <a:cs typeface="Arial" panose="020B0604020202020204" pitchFamily="34" charset="0"/>
              </a:rPr>
              <a:t>解説</a:t>
            </a:r>
            <a:endParaRPr lang="en-US" altLang="ja-JP" sz="1400" dirty="0">
              <a:latin typeface="Arial" panose="020B0604020202020204" pitchFamily="34" charset="0"/>
              <a:ea typeface="メイリオ" panose="020B0604030504040204" pitchFamily="50" charset="-128"/>
              <a:cs typeface="Arial" panose="020B0604020202020204" pitchFamily="34" charset="0"/>
            </a:endParaRPr>
          </a:p>
        </p:txBody>
      </p:sp>
      <p:sp>
        <p:nvSpPr>
          <p:cNvPr id="7" name="テキスト ボックス 6">
            <a:extLst>
              <a:ext uri="{FF2B5EF4-FFF2-40B4-BE49-F238E27FC236}">
                <a16:creationId xmlns:a16="http://schemas.microsoft.com/office/drawing/2014/main" id="{D97B01D6-CEB3-92A1-302D-71BC05E423B2}"/>
              </a:ext>
            </a:extLst>
          </p:cNvPr>
          <p:cNvSpPr txBox="1"/>
          <p:nvPr/>
        </p:nvSpPr>
        <p:spPr>
          <a:xfrm>
            <a:off x="84841" y="5232166"/>
            <a:ext cx="8974317" cy="1384995"/>
          </a:xfrm>
          <a:prstGeom prst="rect">
            <a:avLst/>
          </a:prstGeom>
          <a:noFill/>
        </p:spPr>
        <p:txBody>
          <a:bodyPr wrap="square" rtlCol="0">
            <a:spAutoFit/>
          </a:bodyPr>
          <a:lstStyle/>
          <a:p>
            <a:r>
              <a:rPr lang="ja-JP" altLang="en-US" sz="1400" dirty="0">
                <a:latin typeface="Arial" panose="020B0604020202020204" pitchFamily="34" charset="0"/>
                <a:ea typeface="メイリオ" panose="020B0604030504040204" pitchFamily="50" charset="-128"/>
                <a:cs typeface="Arial" panose="020B0604020202020204" pitchFamily="34" charset="0"/>
              </a:rPr>
              <a:t>ここでは放射線の単位の概要について説明します。</a:t>
            </a:r>
            <a:endParaRPr lang="en-US" altLang="ja-JP" sz="1400" dirty="0">
              <a:latin typeface="Arial" panose="020B0604020202020204" pitchFamily="34" charset="0"/>
              <a:ea typeface="メイリオ" panose="020B0604030504040204" pitchFamily="50" charset="-128"/>
              <a:cs typeface="Arial" panose="020B0604020202020204" pitchFamily="34" charset="0"/>
            </a:endParaRPr>
          </a:p>
          <a:p>
            <a:r>
              <a:rPr lang="ja-JP" altLang="en-US" sz="1400" dirty="0">
                <a:latin typeface="Arial" panose="020B0604020202020204" pitchFamily="34" charset="0"/>
                <a:ea typeface="メイリオ" panose="020B0604030504040204" pitchFamily="50" charset="-128"/>
                <a:cs typeface="Arial" panose="020B0604020202020204" pitchFamily="34" charset="0"/>
              </a:rPr>
              <a:t>放射性物質がもつ放射能の強さは</a:t>
            </a:r>
            <a:r>
              <a:rPr lang="en-US" altLang="ja-JP" sz="1400" dirty="0">
                <a:latin typeface="Arial" panose="020B0604020202020204" pitchFamily="34" charset="0"/>
                <a:ea typeface="メイリオ" panose="020B0604030504040204" pitchFamily="50" charset="-128"/>
                <a:cs typeface="Arial" panose="020B0604020202020204" pitchFamily="34" charset="0"/>
              </a:rPr>
              <a:t>Bq</a:t>
            </a:r>
            <a:r>
              <a:rPr lang="ja-JP" altLang="en-US" sz="1400" dirty="0">
                <a:latin typeface="Arial" panose="020B0604020202020204" pitchFamily="34" charset="0"/>
                <a:ea typeface="メイリオ" panose="020B0604030504040204" pitchFamily="50" charset="-128"/>
                <a:cs typeface="Arial" panose="020B0604020202020204" pitchFamily="34" charset="0"/>
              </a:rPr>
              <a:t>（ベクレル）で表されます。一方で、放射線を受ける側（ヒト）は</a:t>
            </a:r>
            <a:r>
              <a:rPr lang="en-US" altLang="ja-JP" sz="1400" dirty="0">
                <a:latin typeface="Arial" panose="020B0604020202020204" pitchFamily="34" charset="0"/>
                <a:ea typeface="メイリオ" panose="020B0604030504040204" pitchFamily="50" charset="-128"/>
                <a:cs typeface="Arial" panose="020B0604020202020204" pitchFamily="34" charset="0"/>
              </a:rPr>
              <a:t>Gy</a:t>
            </a:r>
            <a:r>
              <a:rPr lang="ja-JP" altLang="en-US" sz="1400" dirty="0">
                <a:latin typeface="Arial" panose="020B0604020202020204" pitchFamily="34" charset="0"/>
                <a:ea typeface="メイリオ" panose="020B0604030504040204" pitchFamily="50" charset="-128"/>
                <a:cs typeface="Arial" panose="020B0604020202020204" pitchFamily="34" charset="0"/>
              </a:rPr>
              <a:t>（グレイ）で表され、吸収線量と呼ばれます。また、</a:t>
            </a:r>
            <a:r>
              <a:rPr lang="en-US" altLang="ja-JP" sz="1400" dirty="0">
                <a:latin typeface="Arial" panose="020B0604020202020204" pitchFamily="34" charset="0"/>
                <a:ea typeface="メイリオ" panose="020B0604030504040204" pitchFamily="50" charset="-128"/>
                <a:cs typeface="Arial" panose="020B0604020202020204" pitchFamily="34" charset="0"/>
              </a:rPr>
              <a:t>Gy</a:t>
            </a:r>
            <a:r>
              <a:rPr lang="ja-JP" altLang="en-US" sz="1400" dirty="0">
                <a:latin typeface="Arial" panose="020B0604020202020204" pitchFamily="34" charset="0"/>
                <a:ea typeface="メイリオ" panose="020B0604030504040204" pitchFamily="50" charset="-128"/>
                <a:cs typeface="Arial" panose="020B0604020202020204" pitchFamily="34" charset="0"/>
              </a:rPr>
              <a:t>に放射線加重係数と組織加重係数をそれぞれ掛け合わせると</a:t>
            </a:r>
            <a:r>
              <a:rPr lang="en-US" altLang="ja-JP" sz="1400" dirty="0" err="1">
                <a:latin typeface="Arial" panose="020B0604020202020204" pitchFamily="34" charset="0"/>
                <a:ea typeface="メイリオ" panose="020B0604030504040204" pitchFamily="50" charset="-128"/>
                <a:cs typeface="Arial" panose="020B0604020202020204" pitchFamily="34" charset="0"/>
              </a:rPr>
              <a:t>Sv</a:t>
            </a:r>
            <a:r>
              <a:rPr lang="ja-JP" altLang="en-US" sz="1400" dirty="0">
                <a:latin typeface="Arial" panose="020B0604020202020204" pitchFamily="34" charset="0"/>
                <a:ea typeface="メイリオ" panose="020B0604030504040204" pitchFamily="50" charset="-128"/>
                <a:cs typeface="Arial" panose="020B0604020202020204" pitchFamily="34" charset="0"/>
              </a:rPr>
              <a:t>（シーベルト）として表すことができ、</a:t>
            </a:r>
            <a:r>
              <a:rPr lang="en-US" altLang="ja-JP" sz="1400" dirty="0">
                <a:latin typeface="Arial" panose="020B0604020202020204" pitchFamily="34" charset="0"/>
                <a:ea typeface="メイリオ" panose="020B0604030504040204" pitchFamily="50" charset="-128"/>
                <a:cs typeface="Arial" panose="020B0604020202020204" pitchFamily="34" charset="0"/>
              </a:rPr>
              <a:t> Gy</a:t>
            </a:r>
            <a:r>
              <a:rPr lang="ja-JP" altLang="en-US" sz="1400" dirty="0">
                <a:latin typeface="Arial" panose="020B0604020202020204" pitchFamily="34" charset="0"/>
                <a:ea typeface="メイリオ" panose="020B0604030504040204" pitchFamily="50" charset="-128"/>
                <a:cs typeface="Arial" panose="020B0604020202020204" pitchFamily="34" charset="0"/>
              </a:rPr>
              <a:t>に放射線加重係数を掛けたものを等価線量、さらに等価線量に組織加重係数を掛けたものを実効線量と言います。</a:t>
            </a:r>
            <a:endParaRPr lang="en-US" altLang="ja-JP" sz="1400" dirty="0">
              <a:latin typeface="Arial" panose="020B0604020202020204" pitchFamily="34" charset="0"/>
              <a:ea typeface="メイリオ" panose="020B0604030504040204" pitchFamily="50" charset="-128"/>
              <a:cs typeface="Arial" panose="020B0604020202020204" pitchFamily="34" charset="0"/>
            </a:endParaRPr>
          </a:p>
          <a:p>
            <a:r>
              <a:rPr lang="ja-JP" altLang="en-US" sz="1400" dirty="0">
                <a:latin typeface="Arial" panose="020B0604020202020204" pitchFamily="34" charset="0"/>
                <a:ea typeface="メイリオ" pitchFamily="50" charset="-128"/>
                <a:cs typeface="Arial" panose="020B0604020202020204" pitchFamily="34" charset="0"/>
              </a:rPr>
              <a:t>次のスライドから、それぞれの単位についてもう少し丁寧に説明します。</a:t>
            </a:r>
            <a:endParaRPr lang="en-US" altLang="ja-JP" sz="1400" dirty="0">
              <a:latin typeface="Arial" panose="020B0604020202020204" pitchFamily="34" charset="0"/>
              <a:ea typeface="メイリオ" pitchFamily="50" charset="-128"/>
              <a:cs typeface="Arial" panose="020B0604020202020204" pitchFamily="34" charset="0"/>
            </a:endParaRPr>
          </a:p>
        </p:txBody>
      </p:sp>
      <p:sp>
        <p:nvSpPr>
          <p:cNvPr id="12" name="テキスト ボックス 11">
            <a:extLst>
              <a:ext uri="{FF2B5EF4-FFF2-40B4-BE49-F238E27FC236}">
                <a16:creationId xmlns:a16="http://schemas.microsoft.com/office/drawing/2014/main" id="{F969CDAF-1D2C-E042-B463-4B723956856C}"/>
              </a:ext>
            </a:extLst>
          </p:cNvPr>
          <p:cNvSpPr txBox="1"/>
          <p:nvPr/>
        </p:nvSpPr>
        <p:spPr>
          <a:xfrm>
            <a:off x="6548581" y="3103417"/>
            <a:ext cx="1620957" cy="338554"/>
          </a:xfrm>
          <a:prstGeom prst="rect">
            <a:avLst/>
          </a:prstGeom>
          <a:noFill/>
        </p:spPr>
        <p:txBody>
          <a:bodyPr wrap="none" rtlCol="0">
            <a:spAutoFit/>
          </a:bodyPr>
          <a:lstStyle/>
          <a:p>
            <a:r>
              <a:rPr lang="ja-JP" altLang="en-US" sz="1600" b="1" dirty="0">
                <a:solidFill>
                  <a:srgbClr val="FF0000"/>
                </a:solidFill>
                <a:latin typeface="Arial" pitchFamily="34" charset="0"/>
                <a:ea typeface="メイリオ" pitchFamily="50" charset="-128"/>
                <a:cs typeface="Arial" pitchFamily="34" charset="0"/>
              </a:rPr>
              <a:t>放射線加重係数</a:t>
            </a:r>
            <a:endParaRPr lang="ja-JP" altLang="en-US" sz="1600" b="1" dirty="0"/>
          </a:p>
        </p:txBody>
      </p:sp>
      <p:sp>
        <p:nvSpPr>
          <p:cNvPr id="13" name="テキスト ボックス 12">
            <a:extLst>
              <a:ext uri="{FF2B5EF4-FFF2-40B4-BE49-F238E27FC236}">
                <a16:creationId xmlns:a16="http://schemas.microsoft.com/office/drawing/2014/main" id="{D11429BD-9BF0-4C72-DE45-96F109AE3D0D}"/>
              </a:ext>
            </a:extLst>
          </p:cNvPr>
          <p:cNvSpPr txBox="1"/>
          <p:nvPr/>
        </p:nvSpPr>
        <p:spPr>
          <a:xfrm>
            <a:off x="6548581" y="3796145"/>
            <a:ext cx="1415772" cy="338554"/>
          </a:xfrm>
          <a:prstGeom prst="rect">
            <a:avLst/>
          </a:prstGeom>
          <a:noFill/>
        </p:spPr>
        <p:txBody>
          <a:bodyPr wrap="none" rtlCol="0">
            <a:spAutoFit/>
          </a:bodyPr>
          <a:lstStyle/>
          <a:p>
            <a:r>
              <a:rPr lang="ja-JP" altLang="en-US" sz="1600" b="1" dirty="0">
                <a:solidFill>
                  <a:srgbClr val="FF0000"/>
                </a:solidFill>
                <a:latin typeface="Arial" pitchFamily="34" charset="0"/>
                <a:ea typeface="メイリオ" pitchFamily="50" charset="-128"/>
                <a:cs typeface="Arial" pitchFamily="34" charset="0"/>
              </a:rPr>
              <a:t>組織加重係数</a:t>
            </a:r>
            <a:endParaRPr lang="ja-JP" altLang="en-US" sz="1600" dirty="0"/>
          </a:p>
        </p:txBody>
      </p:sp>
    </p:spTree>
    <p:extLst>
      <p:ext uri="{BB962C8B-B14F-4D97-AF65-F5344CB8AC3E}">
        <p14:creationId xmlns:p14="http://schemas.microsoft.com/office/powerpoint/2010/main" val="124543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iterate type="lt">
                                    <p:tmAbs val="300"/>
                                  </p:iterate>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5"/>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6145" b="46988"/>
          <a:stretch/>
        </p:blipFill>
        <p:spPr bwMode="auto">
          <a:xfrm>
            <a:off x="4789547" y="1121325"/>
            <a:ext cx="3950150" cy="2850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正方形/長方形 13">
            <a:extLst>
              <a:ext uri="{FF2B5EF4-FFF2-40B4-BE49-F238E27FC236}">
                <a16:creationId xmlns:a16="http://schemas.microsoft.com/office/drawing/2014/main" id="{C0ECB2E6-2A99-6D09-5247-74D6CE0FCF64}"/>
              </a:ext>
            </a:extLst>
          </p:cNvPr>
          <p:cNvSpPr/>
          <p:nvPr/>
        </p:nvSpPr>
        <p:spPr>
          <a:xfrm>
            <a:off x="175491" y="1191491"/>
            <a:ext cx="4710545" cy="2789382"/>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Rectangle 3"/>
          <p:cNvSpPr txBox="1">
            <a:spLocks noChangeArrowheads="1"/>
          </p:cNvSpPr>
          <p:nvPr/>
        </p:nvSpPr>
        <p:spPr>
          <a:xfrm>
            <a:off x="666978" y="2800114"/>
            <a:ext cx="8118902" cy="174939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endParaRPr lang="en-US" altLang="ja-JP" sz="1800" dirty="0">
              <a:latin typeface="Arial" pitchFamily="34" charset="0"/>
              <a:ea typeface="メイリオ" pitchFamily="50" charset="-128"/>
              <a:cs typeface="Arial" pitchFamily="34" charset="0"/>
            </a:endParaRPr>
          </a:p>
        </p:txBody>
      </p:sp>
      <p:sp>
        <p:nvSpPr>
          <p:cNvPr id="26" name="正方形/長方形 25"/>
          <p:cNvSpPr/>
          <p:nvPr/>
        </p:nvSpPr>
        <p:spPr>
          <a:xfrm>
            <a:off x="5445330" y="3912050"/>
            <a:ext cx="288033" cy="276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7C309880-0181-21DE-5C00-EA769B827865}"/>
              </a:ext>
            </a:extLst>
          </p:cNvPr>
          <p:cNvSpPr txBox="1"/>
          <p:nvPr/>
        </p:nvSpPr>
        <p:spPr>
          <a:xfrm>
            <a:off x="113121" y="169682"/>
            <a:ext cx="7109639" cy="461665"/>
          </a:xfrm>
          <a:prstGeom prst="rect">
            <a:avLst/>
          </a:prstGeom>
          <a:noFill/>
        </p:spPr>
        <p:txBody>
          <a:bodyPr wrap="none" rtlCol="0">
            <a:spAutoFit/>
          </a:bodyPr>
          <a:lstStyle/>
          <a:p>
            <a:r>
              <a:rPr lang="ja-JP" altLang="en-US" sz="2400" u="sng" dirty="0">
                <a:latin typeface="Arial" panose="020B0604020202020204" pitchFamily="34" charset="0"/>
                <a:ea typeface="メイリオ" panose="020B0604030504040204" pitchFamily="50" charset="-128"/>
                <a:cs typeface="Arial" panose="020B0604020202020204" pitchFamily="34" charset="0"/>
              </a:rPr>
              <a:t>①放射線の単位について：放射能 </a:t>
            </a:r>
            <a:r>
              <a:rPr lang="en-US" altLang="ja-JP" sz="2400" u="sng" dirty="0">
                <a:latin typeface="Arial" panose="020B0604020202020204" pitchFamily="34" charset="0"/>
                <a:ea typeface="メイリオ" panose="020B0604030504040204" pitchFamily="50" charset="-128"/>
                <a:cs typeface="Arial" panose="020B0604020202020204" pitchFamily="34" charset="0"/>
              </a:rPr>
              <a:t>Bq</a:t>
            </a:r>
            <a:r>
              <a:rPr lang="ja-JP" altLang="en-US" sz="2400" u="sng" dirty="0">
                <a:latin typeface="Arial" panose="020B0604020202020204" pitchFamily="34" charset="0"/>
                <a:ea typeface="メイリオ" panose="020B0604030504040204" pitchFamily="50" charset="-128"/>
                <a:cs typeface="Arial" panose="020B0604020202020204" pitchFamily="34" charset="0"/>
              </a:rPr>
              <a:t>（ベクレル）</a:t>
            </a:r>
            <a:endParaRPr lang="en-US" altLang="ja-JP" sz="2400" u="sng" dirty="0">
              <a:latin typeface="Arial" panose="020B0604020202020204" pitchFamily="34" charset="0"/>
              <a:ea typeface="メイリオ" panose="020B0604030504040204" pitchFamily="50" charset="-128"/>
              <a:cs typeface="Arial" panose="020B0604020202020204" pitchFamily="34" charset="0"/>
            </a:endParaRPr>
          </a:p>
        </p:txBody>
      </p:sp>
      <p:cxnSp>
        <p:nvCxnSpPr>
          <p:cNvPr id="7" name="直線コネクタ 6">
            <a:extLst>
              <a:ext uri="{FF2B5EF4-FFF2-40B4-BE49-F238E27FC236}">
                <a16:creationId xmlns:a16="http://schemas.microsoft.com/office/drawing/2014/main" id="{08276054-07EE-9660-77D1-1B113062813C}"/>
              </a:ext>
            </a:extLst>
          </p:cNvPr>
          <p:cNvCxnSpPr/>
          <p:nvPr/>
        </p:nvCxnSpPr>
        <p:spPr>
          <a:xfrm>
            <a:off x="0" y="5203882"/>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テキスト ボックス 7">
            <a:extLst>
              <a:ext uri="{FF2B5EF4-FFF2-40B4-BE49-F238E27FC236}">
                <a16:creationId xmlns:a16="http://schemas.microsoft.com/office/drawing/2014/main" id="{70E1D743-7972-5CCC-484E-A17F5978BF87}"/>
              </a:ext>
            </a:extLst>
          </p:cNvPr>
          <p:cNvSpPr txBox="1"/>
          <p:nvPr/>
        </p:nvSpPr>
        <p:spPr>
          <a:xfrm>
            <a:off x="0" y="4855898"/>
            <a:ext cx="543739" cy="388568"/>
          </a:xfrm>
          <a:prstGeom prst="rect">
            <a:avLst/>
          </a:prstGeom>
          <a:noFill/>
        </p:spPr>
        <p:txBody>
          <a:bodyPr wrap="none" rtlCol="0">
            <a:spAutoFit/>
          </a:bodyPr>
          <a:lstStyle/>
          <a:p>
            <a:pPr>
              <a:lnSpc>
                <a:spcPct val="150000"/>
              </a:lnSpc>
            </a:pPr>
            <a:r>
              <a:rPr lang="ja-JP" altLang="en-US" sz="1400" dirty="0">
                <a:latin typeface="Arial" panose="020B0604020202020204" pitchFamily="34" charset="0"/>
                <a:ea typeface="メイリオ" panose="020B0604030504040204" pitchFamily="50" charset="-128"/>
                <a:cs typeface="Arial" panose="020B0604020202020204" pitchFamily="34" charset="0"/>
              </a:rPr>
              <a:t>解説</a:t>
            </a:r>
            <a:endParaRPr lang="en-US" altLang="ja-JP" sz="1400" dirty="0">
              <a:latin typeface="Arial" panose="020B0604020202020204" pitchFamily="34" charset="0"/>
              <a:ea typeface="メイリオ" panose="020B0604030504040204" pitchFamily="50" charset="-128"/>
              <a:cs typeface="Arial" panose="020B0604020202020204" pitchFamily="34" charset="0"/>
            </a:endParaRPr>
          </a:p>
        </p:txBody>
      </p:sp>
      <p:sp>
        <p:nvSpPr>
          <p:cNvPr id="9" name="テキスト ボックス 8">
            <a:extLst>
              <a:ext uri="{FF2B5EF4-FFF2-40B4-BE49-F238E27FC236}">
                <a16:creationId xmlns:a16="http://schemas.microsoft.com/office/drawing/2014/main" id="{1BA2E212-812C-5863-FCEC-4CD80C7C82BE}"/>
              </a:ext>
            </a:extLst>
          </p:cNvPr>
          <p:cNvSpPr txBox="1"/>
          <p:nvPr/>
        </p:nvSpPr>
        <p:spPr>
          <a:xfrm>
            <a:off x="84841" y="5232166"/>
            <a:ext cx="8974317" cy="1169551"/>
          </a:xfrm>
          <a:prstGeom prst="rect">
            <a:avLst/>
          </a:prstGeom>
          <a:noFill/>
        </p:spPr>
        <p:txBody>
          <a:bodyPr wrap="square" rtlCol="0">
            <a:spAutoFit/>
          </a:bodyPr>
          <a:lstStyle/>
          <a:p>
            <a:r>
              <a:rPr lang="ja-JP" altLang="en-US" sz="1400" dirty="0">
                <a:latin typeface="Arial" panose="020B0604020202020204" pitchFamily="34" charset="0"/>
                <a:ea typeface="メイリオ" panose="020B0604030504040204" pitchFamily="50" charset="-128"/>
                <a:cs typeface="Arial" panose="020B0604020202020204" pitchFamily="34" charset="0"/>
              </a:rPr>
              <a:t>放射性物質は放射線を出しますが、その能力を放射能と言います。その放射能の単位は</a:t>
            </a:r>
            <a:r>
              <a:rPr lang="en-US" altLang="ja-JP" sz="1400" dirty="0">
                <a:latin typeface="Arial" panose="020B0604020202020204" pitchFamily="34" charset="0"/>
                <a:ea typeface="メイリオ" panose="020B0604030504040204" pitchFamily="50" charset="-128"/>
                <a:cs typeface="Arial" panose="020B0604020202020204" pitchFamily="34" charset="0"/>
              </a:rPr>
              <a:t>Bq</a:t>
            </a:r>
            <a:r>
              <a:rPr lang="ja-JP" altLang="en-US" sz="1400" dirty="0">
                <a:latin typeface="Arial" panose="020B0604020202020204" pitchFamily="34" charset="0"/>
                <a:ea typeface="メイリオ" panose="020B0604030504040204" pitchFamily="50" charset="-128"/>
                <a:cs typeface="Arial" panose="020B0604020202020204" pitchFamily="34" charset="0"/>
              </a:rPr>
              <a:t>（ベクレル）と言いますが、この</a:t>
            </a:r>
            <a:r>
              <a:rPr lang="en-US" altLang="ja-JP" sz="1400" dirty="0">
                <a:latin typeface="Arial" panose="020B0604020202020204" pitchFamily="34" charset="0"/>
                <a:ea typeface="メイリオ" panose="020B0604030504040204" pitchFamily="50" charset="-128"/>
                <a:cs typeface="Arial" panose="020B0604020202020204" pitchFamily="34" charset="0"/>
              </a:rPr>
              <a:t>Bq</a:t>
            </a:r>
            <a:r>
              <a:rPr lang="ja-JP" altLang="en-US" sz="1400" dirty="0">
                <a:latin typeface="Arial" panose="020B0604020202020204" pitchFamily="34" charset="0"/>
                <a:ea typeface="メイリオ" panose="020B0604030504040204" pitchFamily="50" charset="-128"/>
                <a:cs typeface="Arial" panose="020B0604020202020204" pitchFamily="34" charset="0"/>
              </a:rPr>
              <a:t>という単位は、キュリー夫人（放射能の名付け親）と同時代に活躍したアンリ・ベクレルに由来しています。アンリ・ベクレルは放射性物質を発見した人物の一人です。</a:t>
            </a:r>
            <a:r>
              <a:rPr lang="en-US" altLang="ja-JP" sz="1400" dirty="0">
                <a:latin typeface="Arial" panose="020B0604020202020204" pitchFamily="34" charset="0"/>
                <a:ea typeface="メイリオ" panose="020B0604030504040204" pitchFamily="50" charset="-128"/>
                <a:cs typeface="Arial" panose="020B0604020202020204" pitchFamily="34" charset="0"/>
              </a:rPr>
              <a:t>Bq</a:t>
            </a:r>
            <a:r>
              <a:rPr lang="ja-JP" altLang="en-US" sz="1400" dirty="0">
                <a:latin typeface="Arial" panose="020B0604020202020204" pitchFamily="34" charset="0"/>
                <a:ea typeface="メイリオ" panose="020B0604030504040204" pitchFamily="50" charset="-128"/>
                <a:cs typeface="Arial" panose="020B0604020202020204" pitchFamily="34" charset="0"/>
              </a:rPr>
              <a:t>という単位の定義は、放射性物質の中で、</a:t>
            </a:r>
            <a:r>
              <a:rPr lang="en-US" altLang="ja-JP" sz="1400" dirty="0">
                <a:latin typeface="Arial" panose="020B0604020202020204" pitchFamily="34" charset="0"/>
                <a:ea typeface="メイリオ" panose="020B0604030504040204" pitchFamily="50" charset="-128"/>
                <a:cs typeface="Arial" panose="020B0604020202020204" pitchFamily="34" charset="0"/>
              </a:rPr>
              <a:t>1</a:t>
            </a:r>
            <a:r>
              <a:rPr lang="ja-JP" altLang="en-US" sz="1400" dirty="0">
                <a:latin typeface="Arial" panose="020B0604020202020204" pitchFamily="34" charset="0"/>
                <a:ea typeface="メイリオ" panose="020B0604030504040204" pitchFamily="50" charset="-128"/>
                <a:cs typeface="Arial" panose="020B0604020202020204" pitchFamily="34" charset="0"/>
              </a:rPr>
              <a:t>秒間あたりに放射性壊変を起こす原子核の数であり、値が大きいほど、放射線を多く放出することを意味します。</a:t>
            </a:r>
            <a:endParaRPr lang="en-US" altLang="ja-JP" sz="1400" dirty="0">
              <a:latin typeface="Arial" panose="020B0604020202020204" pitchFamily="34" charset="0"/>
              <a:ea typeface="メイリオ" panose="020B0604030504040204" pitchFamily="50" charset="-128"/>
              <a:cs typeface="Arial" panose="020B0604020202020204" pitchFamily="34" charset="0"/>
            </a:endParaRPr>
          </a:p>
        </p:txBody>
      </p:sp>
      <p:sp>
        <p:nvSpPr>
          <p:cNvPr id="10" name="テキスト ボックス 9">
            <a:extLst>
              <a:ext uri="{FF2B5EF4-FFF2-40B4-BE49-F238E27FC236}">
                <a16:creationId xmlns:a16="http://schemas.microsoft.com/office/drawing/2014/main" id="{98D1169B-B19C-61A8-85CD-B44B0CFD1D33}"/>
              </a:ext>
            </a:extLst>
          </p:cNvPr>
          <p:cNvSpPr txBox="1"/>
          <p:nvPr/>
        </p:nvSpPr>
        <p:spPr>
          <a:xfrm>
            <a:off x="212436" y="1283854"/>
            <a:ext cx="1569660" cy="369332"/>
          </a:xfrm>
          <a:prstGeom prst="rect">
            <a:avLst/>
          </a:prstGeom>
          <a:noFill/>
        </p:spPr>
        <p:txBody>
          <a:bodyPr wrap="none" rtlCol="0">
            <a:spAutoFit/>
          </a:bodyPr>
          <a:lstStyle/>
          <a:p>
            <a:r>
              <a:rPr lang="ja-JP" altLang="en-US" b="1" dirty="0">
                <a:solidFill>
                  <a:srgbClr val="FF6600"/>
                </a:solidFill>
                <a:latin typeface="Arial" panose="020B0604020202020204" pitchFamily="34" charset="0"/>
                <a:ea typeface="メイリオ" panose="020B0604030504040204" pitchFamily="50" charset="-128"/>
                <a:cs typeface="Arial" panose="020B0604020202020204" pitchFamily="34" charset="0"/>
              </a:rPr>
              <a:t>放射能</a:t>
            </a:r>
            <a:r>
              <a:rPr lang="ja-JP" altLang="en-US" dirty="0">
                <a:latin typeface="Arial" panose="020B0604020202020204" pitchFamily="34" charset="0"/>
                <a:ea typeface="メイリオ" panose="020B0604030504040204" pitchFamily="50" charset="-128"/>
                <a:cs typeface="Arial" panose="020B0604020202020204" pitchFamily="34" charset="0"/>
              </a:rPr>
              <a:t>の単位</a:t>
            </a:r>
            <a:endParaRPr lang="en-US" altLang="ja-JP" dirty="0">
              <a:latin typeface="Arial" panose="020B0604020202020204" pitchFamily="34" charset="0"/>
              <a:ea typeface="メイリオ" panose="020B0604030504040204" pitchFamily="50" charset="-128"/>
              <a:cs typeface="Arial" panose="020B0604020202020204" pitchFamily="34" charset="0"/>
            </a:endParaRPr>
          </a:p>
        </p:txBody>
      </p:sp>
      <p:sp>
        <p:nvSpPr>
          <p:cNvPr id="11" name="テキスト ボックス 10">
            <a:extLst>
              <a:ext uri="{FF2B5EF4-FFF2-40B4-BE49-F238E27FC236}">
                <a16:creationId xmlns:a16="http://schemas.microsoft.com/office/drawing/2014/main" id="{09FEADE6-F625-16C3-DBFC-1FA3F8D15E78}"/>
              </a:ext>
            </a:extLst>
          </p:cNvPr>
          <p:cNvSpPr txBox="1"/>
          <p:nvPr/>
        </p:nvSpPr>
        <p:spPr>
          <a:xfrm>
            <a:off x="895927" y="1911926"/>
            <a:ext cx="1877437" cy="369332"/>
          </a:xfrm>
          <a:prstGeom prst="rect">
            <a:avLst/>
          </a:prstGeom>
          <a:noFill/>
        </p:spPr>
        <p:txBody>
          <a:bodyPr wrap="none" rtlCol="0">
            <a:spAutoFit/>
          </a:bodyPr>
          <a:lstStyle/>
          <a:p>
            <a:r>
              <a:rPr lang="en-US" altLang="ja-JP" b="1" dirty="0">
                <a:solidFill>
                  <a:srgbClr val="FF6600"/>
                </a:solidFill>
                <a:latin typeface="Arial" panose="020B0604020202020204" pitchFamily="34" charset="0"/>
                <a:ea typeface="メイリオ" panose="020B0604030504040204" pitchFamily="50" charset="-128"/>
                <a:cs typeface="Arial" panose="020B0604020202020204" pitchFamily="34" charset="0"/>
              </a:rPr>
              <a:t>Bq</a:t>
            </a:r>
            <a:r>
              <a:rPr lang="ja-JP" altLang="en-US" dirty="0">
                <a:solidFill>
                  <a:srgbClr val="FF6600"/>
                </a:solidFill>
                <a:latin typeface="Arial" panose="020B0604020202020204" pitchFamily="34" charset="0"/>
                <a:ea typeface="メイリオ" panose="020B0604030504040204" pitchFamily="50" charset="-128"/>
                <a:cs typeface="Arial" panose="020B0604020202020204" pitchFamily="34" charset="0"/>
              </a:rPr>
              <a:t>（</a:t>
            </a:r>
            <a:r>
              <a:rPr lang="ja-JP" altLang="en-US" b="1" dirty="0">
                <a:solidFill>
                  <a:srgbClr val="FF6600"/>
                </a:solidFill>
                <a:latin typeface="Arial" panose="020B0604020202020204" pitchFamily="34" charset="0"/>
                <a:ea typeface="メイリオ" panose="020B0604030504040204" pitchFamily="50" charset="-128"/>
                <a:cs typeface="Arial" panose="020B0604020202020204" pitchFamily="34" charset="0"/>
              </a:rPr>
              <a:t>ベクレル</a:t>
            </a:r>
            <a:r>
              <a:rPr lang="ja-JP" altLang="en-US" dirty="0">
                <a:solidFill>
                  <a:srgbClr val="FF6600"/>
                </a:solidFill>
                <a:latin typeface="Arial" panose="020B0604020202020204" pitchFamily="34" charset="0"/>
                <a:ea typeface="メイリオ" panose="020B0604030504040204" pitchFamily="50" charset="-128"/>
                <a:cs typeface="Arial" panose="020B0604020202020204" pitchFamily="34" charset="0"/>
              </a:rPr>
              <a:t>）</a:t>
            </a:r>
            <a:endParaRPr lang="en-US" altLang="ja-JP" dirty="0">
              <a:solidFill>
                <a:srgbClr val="FF6600"/>
              </a:solidFill>
              <a:latin typeface="Arial" panose="020B0604020202020204" pitchFamily="34" charset="0"/>
              <a:ea typeface="メイリオ" panose="020B0604030504040204" pitchFamily="50" charset="-128"/>
              <a:cs typeface="Arial" panose="020B0604020202020204" pitchFamily="34" charset="0"/>
            </a:endParaRPr>
          </a:p>
        </p:txBody>
      </p:sp>
      <p:sp>
        <p:nvSpPr>
          <p:cNvPr id="12" name="テキスト ボックス 11">
            <a:extLst>
              <a:ext uri="{FF2B5EF4-FFF2-40B4-BE49-F238E27FC236}">
                <a16:creationId xmlns:a16="http://schemas.microsoft.com/office/drawing/2014/main" id="{D63F5D2A-3B1A-F5D8-45E3-011CBB9EAEF6}"/>
              </a:ext>
            </a:extLst>
          </p:cNvPr>
          <p:cNvSpPr txBox="1"/>
          <p:nvPr/>
        </p:nvSpPr>
        <p:spPr>
          <a:xfrm>
            <a:off x="5127623" y="4045527"/>
            <a:ext cx="3877985" cy="584775"/>
          </a:xfrm>
          <a:prstGeom prst="rect">
            <a:avLst/>
          </a:prstGeom>
          <a:noFill/>
        </p:spPr>
        <p:txBody>
          <a:bodyPr wrap="none" rtlCol="0">
            <a:spAutoFit/>
          </a:bodyPr>
          <a:lstStyle/>
          <a:p>
            <a:r>
              <a:rPr lang="ja-JP" altLang="en-US" sz="1600" dirty="0">
                <a:latin typeface="Arial" pitchFamily="34" charset="0"/>
                <a:ea typeface="メイリオ" pitchFamily="50" charset="-128"/>
                <a:cs typeface="Arial" pitchFamily="34" charset="0"/>
              </a:rPr>
              <a:t>アンリ・ベクレル（物理学者、化学者）</a:t>
            </a:r>
            <a:endParaRPr lang="en-US" altLang="ja-JP" sz="1600" dirty="0">
              <a:latin typeface="Arial" pitchFamily="34" charset="0"/>
              <a:ea typeface="メイリオ" pitchFamily="50" charset="-128"/>
              <a:cs typeface="Arial" pitchFamily="34" charset="0"/>
            </a:endParaRPr>
          </a:p>
          <a:p>
            <a:r>
              <a:rPr lang="ja-JP" altLang="en-US" sz="1600" dirty="0">
                <a:latin typeface="Arial" pitchFamily="34" charset="0"/>
                <a:ea typeface="メイリオ" pitchFamily="50" charset="-128"/>
                <a:cs typeface="Arial" pitchFamily="34" charset="0"/>
              </a:rPr>
              <a:t>放射性物質の発見者</a:t>
            </a:r>
            <a:endParaRPr kumimoji="1" lang="ja-JP" altLang="en-US" sz="1600" dirty="0"/>
          </a:p>
        </p:txBody>
      </p:sp>
      <p:sp>
        <p:nvSpPr>
          <p:cNvPr id="13" name="テキスト ボックス 12">
            <a:extLst>
              <a:ext uri="{FF2B5EF4-FFF2-40B4-BE49-F238E27FC236}">
                <a16:creationId xmlns:a16="http://schemas.microsoft.com/office/drawing/2014/main" id="{6FEE9BEA-3E0E-8776-955C-5A4F08FA0671}"/>
              </a:ext>
            </a:extLst>
          </p:cNvPr>
          <p:cNvSpPr txBox="1"/>
          <p:nvPr/>
        </p:nvSpPr>
        <p:spPr>
          <a:xfrm>
            <a:off x="249382" y="2747818"/>
            <a:ext cx="4570482" cy="923330"/>
          </a:xfrm>
          <a:prstGeom prst="rect">
            <a:avLst/>
          </a:prstGeom>
          <a:noFill/>
        </p:spPr>
        <p:txBody>
          <a:bodyPr wrap="none" rtlCol="0">
            <a:spAutoFit/>
          </a:bodyPr>
          <a:lstStyle/>
          <a:p>
            <a:r>
              <a:rPr lang="ja-JP" altLang="en-US" dirty="0">
                <a:latin typeface="Arial" panose="020B0604020202020204" pitchFamily="34" charset="0"/>
                <a:ea typeface="メイリオ" panose="020B0604030504040204" pitchFamily="50" charset="-128"/>
                <a:cs typeface="Arial" panose="020B0604020202020204" pitchFamily="34" charset="0"/>
              </a:rPr>
              <a:t>定義：放射性物質の中で、</a:t>
            </a:r>
            <a:r>
              <a:rPr lang="en-US" altLang="ja-JP" dirty="0">
                <a:latin typeface="Arial" panose="020B0604020202020204" pitchFamily="34" charset="0"/>
                <a:ea typeface="メイリオ" panose="020B0604030504040204" pitchFamily="50" charset="-128"/>
                <a:cs typeface="Arial" panose="020B0604020202020204" pitchFamily="34" charset="0"/>
              </a:rPr>
              <a:t>1</a:t>
            </a:r>
            <a:r>
              <a:rPr lang="ja-JP" altLang="en-US" dirty="0">
                <a:latin typeface="Arial" panose="020B0604020202020204" pitchFamily="34" charset="0"/>
                <a:ea typeface="メイリオ" panose="020B0604030504040204" pitchFamily="50" charset="-128"/>
                <a:cs typeface="Arial" panose="020B0604020202020204" pitchFamily="34" charset="0"/>
              </a:rPr>
              <a:t>秒間あたりに</a:t>
            </a:r>
            <a:endParaRPr lang="en-US" altLang="ja-JP" dirty="0">
              <a:latin typeface="Arial" panose="020B0604020202020204" pitchFamily="34" charset="0"/>
              <a:ea typeface="メイリオ" panose="020B0604030504040204" pitchFamily="50" charset="-128"/>
              <a:cs typeface="Arial" panose="020B0604020202020204" pitchFamily="34" charset="0"/>
            </a:endParaRPr>
          </a:p>
          <a:p>
            <a:r>
              <a:rPr lang="ja-JP" altLang="en-US" dirty="0">
                <a:latin typeface="Arial" panose="020B0604020202020204" pitchFamily="34" charset="0"/>
                <a:ea typeface="メイリオ" panose="020B0604030504040204" pitchFamily="50" charset="-128"/>
                <a:cs typeface="Arial" panose="020B0604020202020204" pitchFamily="34" charset="0"/>
              </a:rPr>
              <a:t>　　　放射性壊変を起こす原子核の数 </a:t>
            </a:r>
            <a:endParaRPr lang="en-US" altLang="ja-JP" dirty="0">
              <a:latin typeface="Arial" panose="020B0604020202020204" pitchFamily="34" charset="0"/>
              <a:ea typeface="メイリオ" panose="020B0604030504040204" pitchFamily="50" charset="-128"/>
              <a:cs typeface="Arial" panose="020B0604020202020204" pitchFamily="34" charset="0"/>
            </a:endParaRPr>
          </a:p>
          <a:p>
            <a:r>
              <a:rPr lang="ja-JP" altLang="en-US" dirty="0">
                <a:latin typeface="Arial" panose="020B0604020202020204" pitchFamily="34" charset="0"/>
                <a:ea typeface="メイリオ" panose="020B0604030504040204" pitchFamily="50" charset="-128"/>
                <a:cs typeface="Arial" panose="020B0604020202020204" pitchFamily="34" charset="0"/>
              </a:rPr>
              <a:t>　　　値が大きいほど、放射線を多く放出</a:t>
            </a:r>
            <a:endParaRPr lang="en-US" altLang="ja-JP"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83117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iterate type="lt">
                                    <p:tmAbs val="300"/>
                                  </p:iterate>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5"/>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F31265B2-28F7-778A-817B-B6633430FE9B}"/>
              </a:ext>
            </a:extLst>
          </p:cNvPr>
          <p:cNvSpPr txBox="1"/>
          <p:nvPr/>
        </p:nvSpPr>
        <p:spPr>
          <a:xfrm>
            <a:off x="113121" y="169682"/>
            <a:ext cx="7125669" cy="461665"/>
          </a:xfrm>
          <a:prstGeom prst="rect">
            <a:avLst/>
          </a:prstGeom>
          <a:noFill/>
        </p:spPr>
        <p:txBody>
          <a:bodyPr wrap="none" rtlCol="0">
            <a:spAutoFit/>
          </a:bodyPr>
          <a:lstStyle/>
          <a:p>
            <a:r>
              <a:rPr lang="ja-JP" altLang="en-US" sz="2400" u="sng" dirty="0">
                <a:latin typeface="Arial" panose="020B0604020202020204" pitchFamily="34" charset="0"/>
                <a:ea typeface="メイリオ" panose="020B0604030504040204" pitchFamily="50" charset="-128"/>
                <a:cs typeface="Arial" panose="020B0604020202020204" pitchFamily="34" charset="0"/>
              </a:rPr>
              <a:t>①放射線の単位について：吸収線量 </a:t>
            </a:r>
            <a:r>
              <a:rPr lang="en-US" altLang="ja-JP" sz="2400" u="sng" dirty="0">
                <a:latin typeface="Arial" panose="020B0604020202020204" pitchFamily="34" charset="0"/>
                <a:ea typeface="メイリオ" panose="020B0604030504040204" pitchFamily="50" charset="-128"/>
                <a:cs typeface="Arial" panose="020B0604020202020204" pitchFamily="34" charset="0"/>
              </a:rPr>
              <a:t>Gy</a:t>
            </a:r>
            <a:r>
              <a:rPr lang="ja-JP" altLang="en-US" sz="2400" u="sng" dirty="0">
                <a:latin typeface="Arial" panose="020B0604020202020204" pitchFamily="34" charset="0"/>
                <a:ea typeface="メイリオ" panose="020B0604030504040204" pitchFamily="50" charset="-128"/>
                <a:cs typeface="Arial" panose="020B0604020202020204" pitchFamily="34" charset="0"/>
              </a:rPr>
              <a:t>（グレイ）</a:t>
            </a:r>
            <a:endParaRPr lang="en-US" altLang="ja-JP" sz="2400" u="sng" dirty="0">
              <a:latin typeface="Arial" panose="020B0604020202020204" pitchFamily="34" charset="0"/>
              <a:ea typeface="メイリオ" panose="020B0604030504040204" pitchFamily="50" charset="-128"/>
              <a:cs typeface="Arial" panose="020B0604020202020204" pitchFamily="34" charset="0"/>
            </a:endParaRPr>
          </a:p>
        </p:txBody>
      </p:sp>
      <p:sp>
        <p:nvSpPr>
          <p:cNvPr id="4" name="正方形/長方形 3">
            <a:extLst>
              <a:ext uri="{FF2B5EF4-FFF2-40B4-BE49-F238E27FC236}">
                <a16:creationId xmlns:a16="http://schemas.microsoft.com/office/drawing/2014/main" id="{AA27352A-EB45-EFDD-7FB0-ECA1329FB15A}"/>
              </a:ext>
            </a:extLst>
          </p:cNvPr>
          <p:cNvSpPr/>
          <p:nvPr/>
        </p:nvSpPr>
        <p:spPr>
          <a:xfrm>
            <a:off x="175491" y="1145310"/>
            <a:ext cx="4710545" cy="3484204"/>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557687F6-F472-65D7-5FF5-F68C5690B1B3}"/>
              </a:ext>
            </a:extLst>
          </p:cNvPr>
          <p:cNvSpPr txBox="1"/>
          <p:nvPr/>
        </p:nvSpPr>
        <p:spPr>
          <a:xfrm>
            <a:off x="212436" y="1283854"/>
            <a:ext cx="1800493" cy="369332"/>
          </a:xfrm>
          <a:prstGeom prst="rect">
            <a:avLst/>
          </a:prstGeom>
          <a:noFill/>
        </p:spPr>
        <p:txBody>
          <a:bodyPr wrap="none" rtlCol="0">
            <a:spAutoFit/>
          </a:bodyPr>
          <a:lstStyle/>
          <a:p>
            <a:r>
              <a:rPr lang="ja-JP" altLang="en-US" b="1" dirty="0">
                <a:solidFill>
                  <a:srgbClr val="FF6600"/>
                </a:solidFill>
                <a:latin typeface="Arial" panose="020B0604020202020204" pitchFamily="34" charset="0"/>
                <a:ea typeface="メイリオ" panose="020B0604030504040204" pitchFamily="50" charset="-128"/>
                <a:cs typeface="Arial" panose="020B0604020202020204" pitchFamily="34" charset="0"/>
              </a:rPr>
              <a:t>吸収線量</a:t>
            </a:r>
            <a:r>
              <a:rPr lang="ja-JP" altLang="en-US" dirty="0">
                <a:latin typeface="Arial" panose="020B0604020202020204" pitchFamily="34" charset="0"/>
                <a:ea typeface="メイリオ" panose="020B0604030504040204" pitchFamily="50" charset="-128"/>
                <a:cs typeface="Arial" panose="020B0604020202020204" pitchFamily="34" charset="0"/>
              </a:rPr>
              <a:t>の単位</a:t>
            </a:r>
            <a:endParaRPr lang="en-US" altLang="ja-JP" dirty="0">
              <a:latin typeface="Arial" panose="020B0604020202020204" pitchFamily="34" charset="0"/>
              <a:ea typeface="メイリオ" panose="020B0604030504040204" pitchFamily="50" charset="-128"/>
              <a:cs typeface="Arial" panose="020B0604020202020204" pitchFamily="34" charset="0"/>
            </a:endParaRPr>
          </a:p>
        </p:txBody>
      </p:sp>
      <p:sp>
        <p:nvSpPr>
          <p:cNvPr id="6" name="テキスト ボックス 5">
            <a:extLst>
              <a:ext uri="{FF2B5EF4-FFF2-40B4-BE49-F238E27FC236}">
                <a16:creationId xmlns:a16="http://schemas.microsoft.com/office/drawing/2014/main" id="{AE293151-4CF2-4CDA-0721-95BEFB81EB6E}"/>
              </a:ext>
            </a:extLst>
          </p:cNvPr>
          <p:cNvSpPr txBox="1"/>
          <p:nvPr/>
        </p:nvSpPr>
        <p:spPr>
          <a:xfrm>
            <a:off x="895927" y="1865745"/>
            <a:ext cx="1710725" cy="369332"/>
          </a:xfrm>
          <a:prstGeom prst="rect">
            <a:avLst/>
          </a:prstGeom>
          <a:noFill/>
        </p:spPr>
        <p:txBody>
          <a:bodyPr wrap="none" rtlCol="0">
            <a:spAutoFit/>
          </a:bodyPr>
          <a:lstStyle/>
          <a:p>
            <a:r>
              <a:rPr lang="en-US" altLang="ja-JP" b="1" dirty="0">
                <a:solidFill>
                  <a:srgbClr val="FF6600"/>
                </a:solidFill>
                <a:latin typeface="Arial" panose="020B0604020202020204" pitchFamily="34" charset="0"/>
                <a:ea typeface="メイリオ" panose="020B0604030504040204" pitchFamily="50" charset="-128"/>
                <a:cs typeface="Arial" panose="020B0604020202020204" pitchFamily="34" charset="0"/>
              </a:rPr>
              <a:t>Gy </a:t>
            </a:r>
            <a:r>
              <a:rPr lang="ja-JP" altLang="en-US" dirty="0">
                <a:solidFill>
                  <a:srgbClr val="FF6600"/>
                </a:solidFill>
                <a:latin typeface="Arial" panose="020B0604020202020204" pitchFamily="34" charset="0"/>
                <a:ea typeface="メイリオ" panose="020B0604030504040204" pitchFamily="50" charset="-128"/>
                <a:cs typeface="Arial" panose="020B0604020202020204" pitchFamily="34" charset="0"/>
              </a:rPr>
              <a:t>（</a:t>
            </a:r>
            <a:r>
              <a:rPr lang="ja-JP" altLang="en-US" b="1" dirty="0">
                <a:solidFill>
                  <a:srgbClr val="FF6600"/>
                </a:solidFill>
                <a:latin typeface="Arial" panose="020B0604020202020204" pitchFamily="34" charset="0"/>
                <a:ea typeface="メイリオ" panose="020B0604030504040204" pitchFamily="50" charset="-128"/>
                <a:cs typeface="Arial" panose="020B0604020202020204" pitchFamily="34" charset="0"/>
              </a:rPr>
              <a:t>グレイ</a:t>
            </a:r>
            <a:r>
              <a:rPr lang="ja-JP" altLang="en-US" dirty="0">
                <a:solidFill>
                  <a:srgbClr val="FF6600"/>
                </a:solidFill>
                <a:latin typeface="Arial" panose="020B0604020202020204" pitchFamily="34" charset="0"/>
                <a:ea typeface="メイリオ" panose="020B0604030504040204" pitchFamily="50" charset="-128"/>
                <a:cs typeface="Arial" panose="020B0604020202020204" pitchFamily="34" charset="0"/>
              </a:rPr>
              <a:t>）</a:t>
            </a:r>
            <a:endParaRPr lang="en-US" altLang="ja-JP" dirty="0">
              <a:solidFill>
                <a:srgbClr val="FF6600"/>
              </a:solidFill>
              <a:latin typeface="Arial" panose="020B0604020202020204" pitchFamily="34" charset="0"/>
              <a:ea typeface="メイリオ" panose="020B0604030504040204" pitchFamily="50" charset="-128"/>
              <a:cs typeface="Arial" panose="020B0604020202020204" pitchFamily="34" charset="0"/>
            </a:endParaRPr>
          </a:p>
        </p:txBody>
      </p:sp>
      <p:sp>
        <p:nvSpPr>
          <p:cNvPr id="9" name="テキスト ボックス 8">
            <a:extLst>
              <a:ext uri="{FF2B5EF4-FFF2-40B4-BE49-F238E27FC236}">
                <a16:creationId xmlns:a16="http://schemas.microsoft.com/office/drawing/2014/main" id="{01A41AD4-8C88-312C-A422-607D01D0830A}"/>
              </a:ext>
            </a:extLst>
          </p:cNvPr>
          <p:cNvSpPr txBox="1"/>
          <p:nvPr/>
        </p:nvSpPr>
        <p:spPr>
          <a:xfrm>
            <a:off x="184965" y="2493295"/>
            <a:ext cx="4685898" cy="923330"/>
          </a:xfrm>
          <a:prstGeom prst="rect">
            <a:avLst/>
          </a:prstGeom>
          <a:noFill/>
        </p:spPr>
        <p:txBody>
          <a:bodyPr wrap="none" rtlCol="0">
            <a:spAutoFit/>
          </a:bodyPr>
          <a:lstStyle/>
          <a:p>
            <a:r>
              <a:rPr lang="ja-JP" altLang="en-US" dirty="0">
                <a:latin typeface="Arial" panose="020B0604020202020204" pitchFamily="34" charset="0"/>
                <a:ea typeface="メイリオ" panose="020B0604030504040204" pitchFamily="50" charset="-128"/>
                <a:cs typeface="Arial" panose="020B0604020202020204" pitchFamily="34" charset="0"/>
              </a:rPr>
              <a:t>定義：物質が単位質量（</a:t>
            </a:r>
            <a:r>
              <a:rPr lang="en-US" altLang="ja-JP" dirty="0">
                <a:latin typeface="Arial" panose="020B0604020202020204" pitchFamily="34" charset="0"/>
                <a:ea typeface="メイリオ" panose="020B0604030504040204" pitchFamily="50" charset="-128"/>
                <a:cs typeface="Arial" panose="020B0604020202020204" pitchFamily="34" charset="0"/>
              </a:rPr>
              <a:t>1 kg</a:t>
            </a:r>
            <a:r>
              <a:rPr lang="ja-JP" altLang="en-US" dirty="0">
                <a:latin typeface="Arial" panose="020B0604020202020204" pitchFamily="34" charset="0"/>
                <a:ea typeface="メイリオ" panose="020B0604030504040204" pitchFamily="50" charset="-128"/>
                <a:cs typeface="Arial" panose="020B0604020202020204" pitchFamily="34" charset="0"/>
              </a:rPr>
              <a:t>）当たりに</a:t>
            </a:r>
          </a:p>
          <a:p>
            <a:r>
              <a:rPr lang="ja-JP" altLang="en-US" dirty="0">
                <a:latin typeface="Arial" panose="020B0604020202020204" pitchFamily="34" charset="0"/>
                <a:ea typeface="メイリオ" panose="020B0604030504040204" pitchFamily="50" charset="-128"/>
                <a:cs typeface="Arial" panose="020B0604020202020204" pitchFamily="34" charset="0"/>
              </a:rPr>
              <a:t>　　　放射線から吸収したエネルギー（</a:t>
            </a:r>
            <a:r>
              <a:rPr lang="en-US" altLang="ja-JP" dirty="0">
                <a:latin typeface="Arial" panose="020B0604020202020204" pitchFamily="34" charset="0"/>
                <a:ea typeface="メイリオ" panose="020B0604030504040204" pitchFamily="50" charset="-128"/>
                <a:cs typeface="Arial" panose="020B0604020202020204" pitchFamily="34" charset="0"/>
              </a:rPr>
              <a:t>J</a:t>
            </a:r>
            <a:r>
              <a:rPr lang="ja-JP" altLang="en-US" dirty="0">
                <a:latin typeface="Arial" panose="020B0604020202020204" pitchFamily="34" charset="0"/>
                <a:ea typeface="メイリオ" panose="020B0604030504040204" pitchFamily="50" charset="-128"/>
                <a:cs typeface="Arial" panose="020B0604020202020204" pitchFamily="34" charset="0"/>
              </a:rPr>
              <a:t>）</a:t>
            </a:r>
          </a:p>
          <a:p>
            <a:r>
              <a:rPr lang="ja-JP" altLang="en-US" dirty="0">
                <a:latin typeface="Arial" panose="020B0604020202020204" pitchFamily="34" charset="0"/>
                <a:ea typeface="メイリオ" panose="020B0604030504040204" pitchFamily="50" charset="-128"/>
                <a:cs typeface="Arial" panose="020B0604020202020204" pitchFamily="34" charset="0"/>
              </a:rPr>
              <a:t>　　　</a:t>
            </a:r>
            <a:r>
              <a:rPr lang="en-US" altLang="ja-JP" dirty="0">
                <a:latin typeface="Arial" panose="020B0604020202020204" pitchFamily="34" charset="0"/>
                <a:ea typeface="メイリオ" panose="020B0604030504040204" pitchFamily="50" charset="-128"/>
                <a:cs typeface="Arial" panose="020B0604020202020204" pitchFamily="34" charset="0"/>
              </a:rPr>
              <a:t>1 Gy = 1 J/kg</a:t>
            </a:r>
          </a:p>
        </p:txBody>
      </p:sp>
      <p:sp>
        <p:nvSpPr>
          <p:cNvPr id="11" name="テキスト ボックス 10">
            <a:extLst>
              <a:ext uri="{FF2B5EF4-FFF2-40B4-BE49-F238E27FC236}">
                <a16:creationId xmlns:a16="http://schemas.microsoft.com/office/drawing/2014/main" id="{916868B4-0D0B-41EA-1401-C7AE84816B26}"/>
              </a:ext>
            </a:extLst>
          </p:cNvPr>
          <p:cNvSpPr txBox="1"/>
          <p:nvPr/>
        </p:nvSpPr>
        <p:spPr>
          <a:xfrm>
            <a:off x="184965" y="3494108"/>
            <a:ext cx="4570482" cy="646331"/>
          </a:xfrm>
          <a:prstGeom prst="rect">
            <a:avLst/>
          </a:prstGeom>
          <a:noFill/>
        </p:spPr>
        <p:txBody>
          <a:bodyPr wrap="none" rtlCol="0">
            <a:spAutoFit/>
          </a:bodyPr>
          <a:lstStyle/>
          <a:p>
            <a:r>
              <a:rPr lang="ja-JP" altLang="en-US" dirty="0">
                <a:latin typeface="Arial" pitchFamily="34" charset="0"/>
                <a:ea typeface="メイリオ" pitchFamily="50" charset="-128"/>
                <a:cs typeface="Arial" pitchFamily="34" charset="0"/>
              </a:rPr>
              <a:t>利用：人体への影響（確定的影響）の評価</a:t>
            </a:r>
            <a:endParaRPr lang="en-US" altLang="ja-JP" dirty="0">
              <a:latin typeface="Arial" pitchFamily="34" charset="0"/>
              <a:ea typeface="メイリオ" pitchFamily="50" charset="-128"/>
              <a:cs typeface="Arial" pitchFamily="34" charset="0"/>
            </a:endParaRPr>
          </a:p>
          <a:p>
            <a:r>
              <a:rPr lang="ja-JP" altLang="en-US" dirty="0">
                <a:latin typeface="Arial" pitchFamily="34" charset="0"/>
                <a:ea typeface="メイリオ" pitchFamily="50" charset="-128"/>
                <a:cs typeface="Arial" pitchFamily="34" charset="0"/>
              </a:rPr>
              <a:t>　　　放射線治療を行う時など</a:t>
            </a:r>
            <a:endParaRPr lang="en-US" altLang="ja-JP" dirty="0">
              <a:latin typeface="Arial" panose="020B0604020202020204" pitchFamily="34" charset="0"/>
              <a:ea typeface="メイリオ" panose="020B0604030504040204" pitchFamily="50" charset="-128"/>
              <a:cs typeface="Arial" panose="020B0604020202020204" pitchFamily="34" charset="0"/>
            </a:endParaRPr>
          </a:p>
        </p:txBody>
      </p:sp>
      <p:sp>
        <p:nvSpPr>
          <p:cNvPr id="13" name="テキスト ボックス 12">
            <a:extLst>
              <a:ext uri="{FF2B5EF4-FFF2-40B4-BE49-F238E27FC236}">
                <a16:creationId xmlns:a16="http://schemas.microsoft.com/office/drawing/2014/main" id="{DA29D023-381E-0C70-1FAB-E148A8D178D6}"/>
              </a:ext>
            </a:extLst>
          </p:cNvPr>
          <p:cNvSpPr txBox="1"/>
          <p:nvPr/>
        </p:nvSpPr>
        <p:spPr>
          <a:xfrm>
            <a:off x="184965" y="4193262"/>
            <a:ext cx="3416320" cy="369332"/>
          </a:xfrm>
          <a:prstGeom prst="rect">
            <a:avLst/>
          </a:prstGeom>
          <a:noFill/>
        </p:spPr>
        <p:txBody>
          <a:bodyPr wrap="none" rtlCol="0">
            <a:spAutoFit/>
          </a:bodyPr>
          <a:lstStyle/>
          <a:p>
            <a:r>
              <a:rPr lang="ja-JP" altLang="en-US" dirty="0">
                <a:latin typeface="Arial" pitchFamily="34" charset="0"/>
                <a:ea typeface="メイリオ" pitchFamily="50" charset="-128"/>
                <a:cs typeface="Arial" pitchFamily="34" charset="0"/>
              </a:rPr>
              <a:t>特徴：放射線の種類には無関係</a:t>
            </a:r>
            <a:endParaRPr lang="en-US" altLang="ja-JP" dirty="0">
              <a:latin typeface="Arial" pitchFamily="34" charset="0"/>
              <a:ea typeface="メイリオ" pitchFamily="50" charset="-128"/>
              <a:cs typeface="Arial" pitchFamily="34" charset="0"/>
            </a:endParaRPr>
          </a:p>
        </p:txBody>
      </p:sp>
      <p:pic>
        <p:nvPicPr>
          <p:cNvPr id="16" name="図 15">
            <a:extLst>
              <a:ext uri="{FF2B5EF4-FFF2-40B4-BE49-F238E27FC236}">
                <a16:creationId xmlns:a16="http://schemas.microsoft.com/office/drawing/2014/main" id="{A9E8D623-B311-6F75-D3FA-52936046805A}"/>
              </a:ext>
            </a:extLst>
          </p:cNvPr>
          <p:cNvPicPr>
            <a:picLocks noChangeAspect="1"/>
          </p:cNvPicPr>
          <p:nvPr/>
        </p:nvPicPr>
        <p:blipFill>
          <a:blip r:embed="rId3"/>
          <a:stretch>
            <a:fillRect/>
          </a:stretch>
        </p:blipFill>
        <p:spPr>
          <a:xfrm>
            <a:off x="5820011" y="1230515"/>
            <a:ext cx="1599448" cy="2066867"/>
          </a:xfrm>
          <a:prstGeom prst="rect">
            <a:avLst/>
          </a:prstGeom>
        </p:spPr>
      </p:pic>
      <p:sp>
        <p:nvSpPr>
          <p:cNvPr id="17" name="テキスト ボックス 16">
            <a:extLst>
              <a:ext uri="{FF2B5EF4-FFF2-40B4-BE49-F238E27FC236}">
                <a16:creationId xmlns:a16="http://schemas.microsoft.com/office/drawing/2014/main" id="{610C87DF-99FA-1A81-E6A6-DE0EFE7B4594}"/>
              </a:ext>
            </a:extLst>
          </p:cNvPr>
          <p:cNvSpPr txBox="1"/>
          <p:nvPr/>
        </p:nvSpPr>
        <p:spPr>
          <a:xfrm>
            <a:off x="5266015" y="3352800"/>
            <a:ext cx="3877985" cy="584775"/>
          </a:xfrm>
          <a:prstGeom prst="rect">
            <a:avLst/>
          </a:prstGeom>
          <a:noFill/>
        </p:spPr>
        <p:txBody>
          <a:bodyPr wrap="none" rtlCol="0">
            <a:spAutoFit/>
          </a:bodyPr>
          <a:lstStyle/>
          <a:p>
            <a:r>
              <a:rPr lang="ja-JP" altLang="en-US" sz="1600" dirty="0">
                <a:latin typeface="Arial" pitchFamily="34" charset="0"/>
                <a:ea typeface="メイリオ" pitchFamily="50" charset="-128"/>
                <a:cs typeface="Arial" pitchFamily="34" charset="0"/>
              </a:rPr>
              <a:t>ルイス・ハロルド・グレイ（物理学者）</a:t>
            </a:r>
            <a:endParaRPr lang="en-US" altLang="ja-JP" sz="1600" dirty="0">
              <a:latin typeface="Arial" pitchFamily="34" charset="0"/>
              <a:ea typeface="メイリオ" pitchFamily="50" charset="-128"/>
              <a:cs typeface="Arial" pitchFamily="34" charset="0"/>
            </a:endParaRPr>
          </a:p>
          <a:p>
            <a:r>
              <a:rPr lang="ja-JP" altLang="en-US" sz="1600" dirty="0">
                <a:latin typeface="Arial" pitchFamily="34" charset="0"/>
                <a:ea typeface="メイリオ" pitchFamily="50" charset="-128"/>
                <a:cs typeface="Arial" pitchFamily="34" charset="0"/>
              </a:rPr>
              <a:t>放射線生物学のパイオニア</a:t>
            </a:r>
            <a:endParaRPr kumimoji="1" lang="ja-JP" altLang="en-US" sz="1600" dirty="0"/>
          </a:p>
        </p:txBody>
      </p:sp>
      <p:cxnSp>
        <p:nvCxnSpPr>
          <p:cNvPr id="21" name="直線コネクタ 20">
            <a:extLst>
              <a:ext uri="{FF2B5EF4-FFF2-40B4-BE49-F238E27FC236}">
                <a16:creationId xmlns:a16="http://schemas.microsoft.com/office/drawing/2014/main" id="{D10160FA-2428-51F7-CFE7-E3123AA6BDD8}"/>
              </a:ext>
            </a:extLst>
          </p:cNvPr>
          <p:cNvCxnSpPr/>
          <p:nvPr/>
        </p:nvCxnSpPr>
        <p:spPr>
          <a:xfrm>
            <a:off x="0" y="5203882"/>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22" name="テキスト ボックス 21">
            <a:extLst>
              <a:ext uri="{FF2B5EF4-FFF2-40B4-BE49-F238E27FC236}">
                <a16:creationId xmlns:a16="http://schemas.microsoft.com/office/drawing/2014/main" id="{6CE7634B-ED71-A33E-61BD-5B84E3ED27C9}"/>
              </a:ext>
            </a:extLst>
          </p:cNvPr>
          <p:cNvSpPr txBox="1"/>
          <p:nvPr/>
        </p:nvSpPr>
        <p:spPr>
          <a:xfrm>
            <a:off x="0" y="4855898"/>
            <a:ext cx="543739" cy="388568"/>
          </a:xfrm>
          <a:prstGeom prst="rect">
            <a:avLst/>
          </a:prstGeom>
          <a:noFill/>
        </p:spPr>
        <p:txBody>
          <a:bodyPr wrap="none" rtlCol="0">
            <a:spAutoFit/>
          </a:bodyPr>
          <a:lstStyle/>
          <a:p>
            <a:pPr>
              <a:lnSpc>
                <a:spcPct val="150000"/>
              </a:lnSpc>
            </a:pPr>
            <a:r>
              <a:rPr lang="ja-JP" altLang="en-US" sz="1400" dirty="0">
                <a:latin typeface="Arial" panose="020B0604020202020204" pitchFamily="34" charset="0"/>
                <a:ea typeface="メイリオ" panose="020B0604030504040204" pitchFamily="50" charset="-128"/>
                <a:cs typeface="Arial" panose="020B0604020202020204" pitchFamily="34" charset="0"/>
              </a:rPr>
              <a:t>解説</a:t>
            </a:r>
            <a:endParaRPr lang="en-US" altLang="ja-JP" sz="1400" dirty="0">
              <a:latin typeface="Arial" panose="020B0604020202020204" pitchFamily="34" charset="0"/>
              <a:ea typeface="メイリオ" panose="020B0604030504040204" pitchFamily="50" charset="-128"/>
              <a:cs typeface="Arial" panose="020B0604020202020204" pitchFamily="34" charset="0"/>
            </a:endParaRPr>
          </a:p>
        </p:txBody>
      </p:sp>
      <p:sp>
        <p:nvSpPr>
          <p:cNvPr id="23" name="テキスト ボックス 22">
            <a:extLst>
              <a:ext uri="{FF2B5EF4-FFF2-40B4-BE49-F238E27FC236}">
                <a16:creationId xmlns:a16="http://schemas.microsoft.com/office/drawing/2014/main" id="{5E11CEA8-0881-D06C-B061-CA3B39BCA2D8}"/>
              </a:ext>
            </a:extLst>
          </p:cNvPr>
          <p:cNvSpPr txBox="1"/>
          <p:nvPr/>
        </p:nvSpPr>
        <p:spPr>
          <a:xfrm>
            <a:off x="84841" y="5232166"/>
            <a:ext cx="8974317" cy="1384995"/>
          </a:xfrm>
          <a:prstGeom prst="rect">
            <a:avLst/>
          </a:prstGeom>
          <a:noFill/>
        </p:spPr>
        <p:txBody>
          <a:bodyPr wrap="square" rtlCol="0">
            <a:spAutoFit/>
          </a:bodyPr>
          <a:lstStyle/>
          <a:p>
            <a:r>
              <a:rPr lang="ja-JP" altLang="en-US" sz="1400" dirty="0">
                <a:latin typeface="Arial" panose="020B0604020202020204" pitchFamily="34" charset="0"/>
                <a:ea typeface="メイリオ" panose="020B0604030504040204" pitchFamily="50" charset="-128"/>
                <a:cs typeface="Arial" panose="020B0604020202020204" pitchFamily="34" charset="0"/>
              </a:rPr>
              <a:t>放射性物質から放出される放射線によって、ヒトを含む物質は被ばくし影響を受けます。その際に物質は放射線のエネルギーを吸収します。これを吸収線量と言います。吸収線量の定義は、物質が単位質量（</a:t>
            </a:r>
            <a:r>
              <a:rPr lang="en-US" altLang="ja-JP" sz="1400" dirty="0">
                <a:latin typeface="Arial" panose="020B0604020202020204" pitchFamily="34" charset="0"/>
                <a:ea typeface="メイリオ" panose="020B0604030504040204" pitchFamily="50" charset="-128"/>
                <a:cs typeface="Arial" panose="020B0604020202020204" pitchFamily="34" charset="0"/>
              </a:rPr>
              <a:t>1 kg</a:t>
            </a:r>
            <a:r>
              <a:rPr lang="ja-JP" altLang="en-US" sz="1400" dirty="0">
                <a:latin typeface="Arial" panose="020B0604020202020204" pitchFamily="34" charset="0"/>
                <a:ea typeface="メイリオ" panose="020B0604030504040204" pitchFamily="50" charset="-128"/>
                <a:cs typeface="Arial" panose="020B0604020202020204" pitchFamily="34" charset="0"/>
              </a:rPr>
              <a:t>）当たりに放射線から吸収したエネルギー（</a:t>
            </a:r>
            <a:r>
              <a:rPr lang="en-US" altLang="ja-JP" sz="1400" dirty="0">
                <a:latin typeface="Arial" panose="020B0604020202020204" pitchFamily="34" charset="0"/>
                <a:ea typeface="メイリオ" panose="020B0604030504040204" pitchFamily="50" charset="-128"/>
                <a:cs typeface="Arial" panose="020B0604020202020204" pitchFamily="34" charset="0"/>
              </a:rPr>
              <a:t>J</a:t>
            </a:r>
            <a:r>
              <a:rPr lang="ja-JP" altLang="en-US" sz="1400" dirty="0">
                <a:latin typeface="Arial" panose="020B0604020202020204" pitchFamily="34" charset="0"/>
                <a:ea typeface="メイリオ" panose="020B0604030504040204" pitchFamily="50" charset="-128"/>
                <a:cs typeface="Arial" panose="020B0604020202020204" pitchFamily="34" charset="0"/>
              </a:rPr>
              <a:t>）であり、単位は</a:t>
            </a:r>
            <a:r>
              <a:rPr lang="en-US" altLang="ja-JP" sz="1400" dirty="0">
                <a:latin typeface="Arial" panose="020B0604020202020204" pitchFamily="34" charset="0"/>
                <a:ea typeface="メイリオ" panose="020B0604030504040204" pitchFamily="50" charset="-128"/>
                <a:cs typeface="Arial" panose="020B0604020202020204" pitchFamily="34" charset="0"/>
              </a:rPr>
              <a:t>Gy</a:t>
            </a:r>
            <a:r>
              <a:rPr lang="ja-JP" altLang="en-US" sz="1400" dirty="0">
                <a:latin typeface="Arial" panose="020B0604020202020204" pitchFamily="34" charset="0"/>
                <a:ea typeface="メイリオ" panose="020B0604030504040204" pitchFamily="50" charset="-128"/>
                <a:cs typeface="Arial" panose="020B0604020202020204" pitchFamily="34" charset="0"/>
              </a:rPr>
              <a:t>（グレイ）で表されます（</a:t>
            </a:r>
            <a:r>
              <a:rPr lang="en-US" altLang="ja-JP" sz="1400" dirty="0">
                <a:latin typeface="Arial" panose="020B0604020202020204" pitchFamily="34" charset="0"/>
                <a:ea typeface="メイリオ" panose="020B0604030504040204" pitchFamily="50" charset="-128"/>
                <a:cs typeface="Arial" panose="020B0604020202020204" pitchFamily="34" charset="0"/>
              </a:rPr>
              <a:t>1 Gy = 1 J/kg </a:t>
            </a:r>
            <a:r>
              <a:rPr lang="ja-JP" altLang="en-US" sz="1400" dirty="0">
                <a:latin typeface="Arial" panose="020B0604020202020204" pitchFamily="34" charset="0"/>
                <a:ea typeface="メイリオ" panose="020B0604030504040204" pitchFamily="50" charset="-128"/>
                <a:cs typeface="Arial" panose="020B0604020202020204" pitchFamily="34" charset="0"/>
              </a:rPr>
              <a:t>）。この</a:t>
            </a:r>
            <a:r>
              <a:rPr lang="en-US" altLang="ja-JP" sz="1400" dirty="0">
                <a:latin typeface="Arial" panose="020B0604020202020204" pitchFamily="34" charset="0"/>
                <a:ea typeface="メイリオ" panose="020B0604030504040204" pitchFamily="50" charset="-128"/>
                <a:cs typeface="Arial" panose="020B0604020202020204" pitchFamily="34" charset="0"/>
              </a:rPr>
              <a:t>Gy</a:t>
            </a:r>
            <a:r>
              <a:rPr lang="ja-JP" altLang="en-US" sz="1400" dirty="0">
                <a:latin typeface="Arial" panose="020B0604020202020204" pitchFamily="34" charset="0"/>
                <a:ea typeface="メイリオ" panose="020B0604030504040204" pitchFamily="50" charset="-128"/>
                <a:cs typeface="Arial" panose="020B0604020202020204" pitchFamily="34" charset="0"/>
              </a:rPr>
              <a:t>という単位は、放射線生物学のパイオニアであるルイス・ハロルド・グレイに由来しています。吸収線量は、放射線の種類を考えないという特徴があり、</a:t>
            </a:r>
            <a:r>
              <a:rPr lang="en-US" altLang="ja-JP" sz="1400" dirty="0">
                <a:latin typeface="Arial" panose="020B0604020202020204" pitchFamily="34" charset="0"/>
                <a:ea typeface="メイリオ" panose="020B0604030504040204" pitchFamily="50" charset="-128"/>
                <a:cs typeface="Arial" panose="020B0604020202020204" pitchFamily="34" charset="0"/>
              </a:rPr>
              <a:t> Gy</a:t>
            </a:r>
            <a:r>
              <a:rPr lang="ja-JP" altLang="en-US" sz="1400" dirty="0">
                <a:latin typeface="Arial" pitchFamily="34" charset="0"/>
                <a:ea typeface="メイリオ" pitchFamily="50" charset="-128"/>
                <a:cs typeface="Arial" pitchFamily="34" charset="0"/>
              </a:rPr>
              <a:t>は人体への影響（確定的影響）を示す被ばく線量や放射線治療の線量の数値によく使用される単位です。</a:t>
            </a:r>
            <a:endParaRPr kumimoji="1" lang="ja-JP"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297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iterate type="lt">
                                    <p:tmAbs val="300"/>
                                  </p:iterate>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5"/>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F42455D8-C14A-841D-EE88-EF2912823FCE}"/>
              </a:ext>
            </a:extLst>
          </p:cNvPr>
          <p:cNvSpPr txBox="1"/>
          <p:nvPr/>
        </p:nvSpPr>
        <p:spPr>
          <a:xfrm>
            <a:off x="84841" y="5232166"/>
            <a:ext cx="8974317" cy="1384995"/>
          </a:xfrm>
          <a:prstGeom prst="rect">
            <a:avLst/>
          </a:prstGeom>
          <a:noFill/>
        </p:spPr>
        <p:txBody>
          <a:bodyPr wrap="square" rtlCol="0">
            <a:spAutoFit/>
          </a:bodyPr>
          <a:lstStyle/>
          <a:p>
            <a:r>
              <a:rPr lang="ja-JP" altLang="en-US" sz="1400" dirty="0">
                <a:latin typeface="Arial" panose="020B0604020202020204" pitchFamily="34" charset="0"/>
                <a:ea typeface="メイリオ" panose="020B0604030504040204" pitchFamily="50" charset="-128"/>
                <a:cs typeface="Arial" panose="020B0604020202020204" pitchFamily="34" charset="0"/>
              </a:rPr>
              <a:t>ヒトへの被ばく線量は、吸収線量の他に等価線量が用いられます。等価線量は臓器・組織の吸収線量に放射線加重係数を掛けたもので、単位として</a:t>
            </a:r>
            <a:r>
              <a:rPr lang="en-US" altLang="ja-JP" sz="1400" dirty="0" err="1">
                <a:latin typeface="Arial" panose="020B0604020202020204" pitchFamily="34" charset="0"/>
                <a:ea typeface="メイリオ" panose="020B0604030504040204" pitchFamily="50" charset="-128"/>
                <a:cs typeface="Arial" panose="020B0604020202020204" pitchFamily="34" charset="0"/>
              </a:rPr>
              <a:t>Sv</a:t>
            </a:r>
            <a:r>
              <a:rPr lang="ja-JP" altLang="en-US" sz="1400" dirty="0">
                <a:latin typeface="Arial" panose="020B0604020202020204" pitchFamily="34" charset="0"/>
                <a:ea typeface="メイリオ" panose="020B0604030504040204" pitchFamily="50" charset="-128"/>
                <a:cs typeface="Arial" panose="020B0604020202020204" pitchFamily="34" charset="0"/>
              </a:rPr>
              <a:t>（シーベルト）が使用されます。放射線には</a:t>
            </a:r>
            <a:r>
              <a:rPr lang="el-GR" altLang="ja-JP" sz="1400" dirty="0">
                <a:latin typeface="Arial" panose="020B0604020202020204" pitchFamily="34" charset="0"/>
                <a:ea typeface="メイリオ" panose="020B0604030504040204" pitchFamily="50" charset="-128"/>
                <a:cs typeface="Arial" panose="020B0604020202020204" pitchFamily="34" charset="0"/>
              </a:rPr>
              <a:t>α</a:t>
            </a:r>
            <a:r>
              <a:rPr lang="ja-JP" altLang="en-US" sz="1400" dirty="0">
                <a:latin typeface="Arial" panose="020B0604020202020204" pitchFamily="34" charset="0"/>
                <a:ea typeface="メイリオ" panose="020B0604030504040204" pitchFamily="50" charset="-128"/>
                <a:cs typeface="Arial" panose="020B0604020202020204" pitchFamily="34" charset="0"/>
              </a:rPr>
              <a:t>線や</a:t>
            </a:r>
            <a:r>
              <a:rPr lang="en-US" altLang="ja-JP" sz="1400" dirty="0">
                <a:latin typeface="Arial" panose="020B0604020202020204" pitchFamily="34" charset="0"/>
                <a:ea typeface="メイリオ" panose="020B0604030504040204" pitchFamily="50" charset="-128"/>
                <a:cs typeface="Arial" panose="020B0604020202020204" pitchFamily="34" charset="0"/>
              </a:rPr>
              <a:t>γ</a:t>
            </a:r>
            <a:r>
              <a:rPr lang="ja-JP" altLang="en-US" sz="1400" dirty="0">
                <a:latin typeface="Arial" panose="020B0604020202020204" pitchFamily="34" charset="0"/>
                <a:ea typeface="メイリオ" panose="020B0604030504040204" pitchFamily="50" charset="-128"/>
                <a:cs typeface="Arial" panose="020B0604020202020204" pitchFamily="34" charset="0"/>
              </a:rPr>
              <a:t>線などがありますが、放射線の種類によって生体への影響が異なります。等価線量はその違いを放射線加重係数として反映させたものになり、特定の組織や臓器の被ばく線量を示す数値です。皮膚や目の水晶体などは等価線量で影響（確定的影響）が評価され、また等価線量は、特定の臓器・組織の確率的影響（発がん率に関係）の評価に使用されます。</a:t>
            </a:r>
            <a:endParaRPr lang="en-US" altLang="ja-JP" sz="1400" dirty="0">
              <a:latin typeface="Arial" panose="020B0604020202020204" pitchFamily="34" charset="0"/>
              <a:ea typeface="メイリオ" panose="020B0604030504040204" pitchFamily="50" charset="-128"/>
              <a:cs typeface="Arial" panose="020B0604020202020204" pitchFamily="34" charset="0"/>
            </a:endParaRPr>
          </a:p>
        </p:txBody>
      </p:sp>
      <p:pic>
        <p:nvPicPr>
          <p:cNvPr id="16" name="図 15">
            <a:extLst>
              <a:ext uri="{FF2B5EF4-FFF2-40B4-BE49-F238E27FC236}">
                <a16:creationId xmlns:a16="http://schemas.microsoft.com/office/drawing/2014/main" id="{6D54E109-1007-55E8-267A-078AB8B7ACDC}"/>
              </a:ext>
            </a:extLst>
          </p:cNvPr>
          <p:cNvPicPr>
            <a:picLocks noChangeAspect="1"/>
          </p:cNvPicPr>
          <p:nvPr/>
        </p:nvPicPr>
        <p:blipFill>
          <a:blip r:embed="rId2"/>
          <a:stretch>
            <a:fillRect/>
          </a:stretch>
        </p:blipFill>
        <p:spPr>
          <a:xfrm>
            <a:off x="6706702" y="1233052"/>
            <a:ext cx="1651464" cy="2064329"/>
          </a:xfrm>
          <a:prstGeom prst="rect">
            <a:avLst/>
          </a:prstGeom>
        </p:spPr>
      </p:pic>
      <p:sp>
        <p:nvSpPr>
          <p:cNvPr id="2" name="テキスト ボックス 1">
            <a:extLst>
              <a:ext uri="{FF2B5EF4-FFF2-40B4-BE49-F238E27FC236}">
                <a16:creationId xmlns:a16="http://schemas.microsoft.com/office/drawing/2014/main" id="{85B09277-3B34-2469-356B-B4FE93ECF870}"/>
              </a:ext>
            </a:extLst>
          </p:cNvPr>
          <p:cNvSpPr txBox="1"/>
          <p:nvPr/>
        </p:nvSpPr>
        <p:spPr>
          <a:xfrm>
            <a:off x="113121" y="169682"/>
            <a:ext cx="7707559" cy="461665"/>
          </a:xfrm>
          <a:prstGeom prst="rect">
            <a:avLst/>
          </a:prstGeom>
          <a:noFill/>
        </p:spPr>
        <p:txBody>
          <a:bodyPr wrap="none" rtlCol="0">
            <a:spAutoFit/>
          </a:bodyPr>
          <a:lstStyle/>
          <a:p>
            <a:r>
              <a:rPr lang="ja-JP" altLang="en-US" sz="2400" u="sng" dirty="0">
                <a:latin typeface="Arial" panose="020B0604020202020204" pitchFamily="34" charset="0"/>
                <a:ea typeface="メイリオ" panose="020B0604030504040204" pitchFamily="50" charset="-128"/>
                <a:cs typeface="Arial" panose="020B0604020202020204" pitchFamily="34" charset="0"/>
              </a:rPr>
              <a:t>①放射線の単位について：等価線量 </a:t>
            </a:r>
            <a:r>
              <a:rPr lang="en-US" altLang="ja-JP" sz="2400" u="sng" dirty="0" err="1">
                <a:latin typeface="Arial" panose="020B0604020202020204" pitchFamily="34" charset="0"/>
                <a:ea typeface="メイリオ" panose="020B0604030504040204" pitchFamily="50" charset="-128"/>
                <a:cs typeface="Arial" panose="020B0604020202020204" pitchFamily="34" charset="0"/>
              </a:rPr>
              <a:t>Sv</a:t>
            </a:r>
            <a:r>
              <a:rPr lang="ja-JP" altLang="en-US" sz="2400" u="sng" dirty="0">
                <a:latin typeface="Arial" panose="020B0604020202020204" pitchFamily="34" charset="0"/>
                <a:ea typeface="メイリオ" panose="020B0604030504040204" pitchFamily="50" charset="-128"/>
                <a:cs typeface="Arial" panose="020B0604020202020204" pitchFamily="34" charset="0"/>
              </a:rPr>
              <a:t>（シーベルト）</a:t>
            </a:r>
            <a:endParaRPr lang="en-US" altLang="ja-JP" sz="2400" u="sng" dirty="0">
              <a:latin typeface="Arial" panose="020B0604020202020204" pitchFamily="34" charset="0"/>
              <a:ea typeface="メイリオ" panose="020B0604030504040204" pitchFamily="50" charset="-128"/>
              <a:cs typeface="Arial" panose="020B0604020202020204" pitchFamily="34" charset="0"/>
            </a:endParaRPr>
          </a:p>
        </p:txBody>
      </p:sp>
      <p:sp>
        <p:nvSpPr>
          <p:cNvPr id="4" name="正方形/長方形 3">
            <a:extLst>
              <a:ext uri="{FF2B5EF4-FFF2-40B4-BE49-F238E27FC236}">
                <a16:creationId xmlns:a16="http://schemas.microsoft.com/office/drawing/2014/main" id="{2A458E23-99B2-A3A8-7B7C-2DF3DBB513B8}"/>
              </a:ext>
            </a:extLst>
          </p:cNvPr>
          <p:cNvSpPr/>
          <p:nvPr/>
        </p:nvSpPr>
        <p:spPr>
          <a:xfrm>
            <a:off x="175491" y="766617"/>
            <a:ext cx="6188364" cy="4137891"/>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a:extLst>
              <a:ext uri="{FF2B5EF4-FFF2-40B4-BE49-F238E27FC236}">
                <a16:creationId xmlns:a16="http://schemas.microsoft.com/office/drawing/2014/main" id="{4E12FF8D-2B63-14CF-3F3B-5C3050105705}"/>
              </a:ext>
            </a:extLst>
          </p:cNvPr>
          <p:cNvSpPr txBox="1"/>
          <p:nvPr/>
        </p:nvSpPr>
        <p:spPr>
          <a:xfrm>
            <a:off x="184965" y="923636"/>
            <a:ext cx="1800493" cy="369332"/>
          </a:xfrm>
          <a:prstGeom prst="rect">
            <a:avLst/>
          </a:prstGeom>
          <a:noFill/>
        </p:spPr>
        <p:txBody>
          <a:bodyPr wrap="none" rtlCol="0">
            <a:spAutoFit/>
          </a:bodyPr>
          <a:lstStyle/>
          <a:p>
            <a:r>
              <a:rPr lang="ja-JP" altLang="en-US" b="1" dirty="0">
                <a:solidFill>
                  <a:srgbClr val="FF6600"/>
                </a:solidFill>
                <a:latin typeface="Arial" panose="020B0604020202020204" pitchFamily="34" charset="0"/>
                <a:ea typeface="メイリオ" panose="020B0604030504040204" pitchFamily="50" charset="-128"/>
                <a:cs typeface="Arial" panose="020B0604020202020204" pitchFamily="34" charset="0"/>
              </a:rPr>
              <a:t>等価線量</a:t>
            </a:r>
            <a:r>
              <a:rPr lang="ja-JP" altLang="en-US" dirty="0">
                <a:latin typeface="Arial" panose="020B0604020202020204" pitchFamily="34" charset="0"/>
                <a:ea typeface="メイリオ" panose="020B0604030504040204" pitchFamily="50" charset="-128"/>
                <a:cs typeface="Arial" panose="020B0604020202020204" pitchFamily="34" charset="0"/>
              </a:rPr>
              <a:t>の単位</a:t>
            </a:r>
            <a:endParaRPr lang="en-US" altLang="ja-JP" dirty="0">
              <a:latin typeface="Arial" panose="020B0604020202020204" pitchFamily="34" charset="0"/>
              <a:ea typeface="メイリオ" panose="020B0604030504040204" pitchFamily="50" charset="-128"/>
              <a:cs typeface="Arial" panose="020B0604020202020204" pitchFamily="34" charset="0"/>
            </a:endParaRPr>
          </a:p>
        </p:txBody>
      </p:sp>
      <p:sp>
        <p:nvSpPr>
          <p:cNvPr id="6" name="テキスト ボックス 5">
            <a:extLst>
              <a:ext uri="{FF2B5EF4-FFF2-40B4-BE49-F238E27FC236}">
                <a16:creationId xmlns:a16="http://schemas.microsoft.com/office/drawing/2014/main" id="{96B480DB-602C-1ADF-6A77-522CDB1A42AA}"/>
              </a:ext>
            </a:extLst>
          </p:cNvPr>
          <p:cNvSpPr txBox="1"/>
          <p:nvPr/>
        </p:nvSpPr>
        <p:spPr>
          <a:xfrm>
            <a:off x="895927" y="1450111"/>
            <a:ext cx="2146742" cy="369332"/>
          </a:xfrm>
          <a:prstGeom prst="rect">
            <a:avLst/>
          </a:prstGeom>
          <a:noFill/>
        </p:spPr>
        <p:txBody>
          <a:bodyPr wrap="none" rtlCol="0">
            <a:spAutoFit/>
          </a:bodyPr>
          <a:lstStyle/>
          <a:p>
            <a:r>
              <a:rPr lang="en-US" altLang="ja-JP" b="1" dirty="0" err="1">
                <a:solidFill>
                  <a:srgbClr val="FF6600"/>
                </a:solidFill>
                <a:latin typeface="Arial" panose="020B0604020202020204" pitchFamily="34" charset="0"/>
                <a:ea typeface="メイリオ" panose="020B0604030504040204" pitchFamily="50" charset="-128"/>
                <a:cs typeface="Arial" panose="020B0604020202020204" pitchFamily="34" charset="0"/>
              </a:rPr>
              <a:t>Sv</a:t>
            </a:r>
            <a:r>
              <a:rPr lang="en-US" altLang="ja-JP" b="1" dirty="0">
                <a:solidFill>
                  <a:srgbClr val="FF6600"/>
                </a:solidFill>
                <a:latin typeface="Arial" panose="020B0604020202020204" pitchFamily="34" charset="0"/>
                <a:ea typeface="メイリオ" panose="020B0604030504040204" pitchFamily="50" charset="-128"/>
                <a:cs typeface="Arial" panose="020B0604020202020204" pitchFamily="34" charset="0"/>
              </a:rPr>
              <a:t> </a:t>
            </a:r>
            <a:r>
              <a:rPr lang="ja-JP" altLang="en-US" dirty="0">
                <a:solidFill>
                  <a:srgbClr val="FF6600"/>
                </a:solidFill>
                <a:latin typeface="Arial" panose="020B0604020202020204" pitchFamily="34" charset="0"/>
                <a:ea typeface="メイリオ" panose="020B0604030504040204" pitchFamily="50" charset="-128"/>
                <a:cs typeface="Arial" panose="020B0604020202020204" pitchFamily="34" charset="0"/>
              </a:rPr>
              <a:t>（</a:t>
            </a:r>
            <a:r>
              <a:rPr lang="ja-JP" altLang="en-US" b="1" dirty="0">
                <a:solidFill>
                  <a:srgbClr val="FF6600"/>
                </a:solidFill>
                <a:latin typeface="Arial" panose="020B0604020202020204" pitchFamily="34" charset="0"/>
                <a:ea typeface="メイリオ" panose="020B0604030504040204" pitchFamily="50" charset="-128"/>
                <a:cs typeface="Arial" panose="020B0604020202020204" pitchFamily="34" charset="0"/>
              </a:rPr>
              <a:t>シーベルト</a:t>
            </a:r>
            <a:r>
              <a:rPr lang="ja-JP" altLang="en-US" dirty="0">
                <a:solidFill>
                  <a:srgbClr val="FF6600"/>
                </a:solidFill>
                <a:latin typeface="Arial" panose="020B0604020202020204" pitchFamily="34" charset="0"/>
                <a:ea typeface="メイリオ" panose="020B0604030504040204" pitchFamily="50" charset="-128"/>
                <a:cs typeface="Arial" panose="020B0604020202020204" pitchFamily="34" charset="0"/>
              </a:rPr>
              <a:t>）</a:t>
            </a:r>
            <a:endParaRPr lang="en-US" altLang="ja-JP" dirty="0">
              <a:solidFill>
                <a:srgbClr val="FF6600"/>
              </a:solidFill>
              <a:latin typeface="Arial" panose="020B0604020202020204" pitchFamily="34" charset="0"/>
              <a:ea typeface="メイリオ" panose="020B0604030504040204" pitchFamily="50" charset="-128"/>
              <a:cs typeface="Arial" panose="020B0604020202020204" pitchFamily="34" charset="0"/>
            </a:endParaRPr>
          </a:p>
        </p:txBody>
      </p:sp>
      <p:sp>
        <p:nvSpPr>
          <p:cNvPr id="8" name="テキスト ボックス 7">
            <a:extLst>
              <a:ext uri="{FF2B5EF4-FFF2-40B4-BE49-F238E27FC236}">
                <a16:creationId xmlns:a16="http://schemas.microsoft.com/office/drawing/2014/main" id="{102F7998-4856-7A9C-2EAE-1589BFDBBC8F}"/>
              </a:ext>
            </a:extLst>
          </p:cNvPr>
          <p:cNvSpPr txBox="1"/>
          <p:nvPr/>
        </p:nvSpPr>
        <p:spPr>
          <a:xfrm>
            <a:off x="184965" y="3494108"/>
            <a:ext cx="6186309" cy="923330"/>
          </a:xfrm>
          <a:prstGeom prst="rect">
            <a:avLst/>
          </a:prstGeom>
          <a:noFill/>
        </p:spPr>
        <p:txBody>
          <a:bodyPr wrap="none" rtlCol="0">
            <a:spAutoFit/>
          </a:bodyPr>
          <a:lstStyle/>
          <a:p>
            <a:r>
              <a:rPr lang="ja-JP" altLang="en-US" dirty="0">
                <a:latin typeface="Arial" pitchFamily="34" charset="0"/>
                <a:ea typeface="メイリオ" pitchFamily="50" charset="-128"/>
                <a:cs typeface="Arial" pitchFamily="34" charset="0"/>
              </a:rPr>
              <a:t>利用：臓器・組織の確率的影響（発がん等）の評価に使用</a:t>
            </a:r>
            <a:endParaRPr lang="en-US" altLang="ja-JP" dirty="0">
              <a:latin typeface="Arial" pitchFamily="34" charset="0"/>
              <a:ea typeface="メイリオ" pitchFamily="50" charset="-128"/>
              <a:cs typeface="Arial" pitchFamily="34" charset="0"/>
            </a:endParaRPr>
          </a:p>
          <a:p>
            <a:r>
              <a:rPr lang="ja-JP" altLang="en-US" dirty="0">
                <a:latin typeface="Arial" pitchFamily="34" charset="0"/>
                <a:ea typeface="メイリオ" pitchFamily="50" charset="-128"/>
                <a:cs typeface="Arial" pitchFamily="34" charset="0"/>
              </a:rPr>
              <a:t>　　　水晶体や皮膚等の局所的な部位における</a:t>
            </a:r>
            <a:endParaRPr lang="en-US" altLang="ja-JP" dirty="0">
              <a:latin typeface="Arial" pitchFamily="34" charset="0"/>
              <a:ea typeface="メイリオ" pitchFamily="50" charset="-128"/>
              <a:cs typeface="Arial" pitchFamily="34" charset="0"/>
            </a:endParaRPr>
          </a:p>
          <a:p>
            <a:r>
              <a:rPr lang="en-US" altLang="ja-JP" dirty="0">
                <a:latin typeface="Arial" pitchFamily="34" charset="0"/>
                <a:ea typeface="メイリオ" pitchFamily="50" charset="-128"/>
                <a:cs typeface="Arial" pitchFamily="34" charset="0"/>
              </a:rPr>
              <a:t>           </a:t>
            </a:r>
            <a:r>
              <a:rPr lang="ja-JP" altLang="en-US" dirty="0">
                <a:latin typeface="Arial" pitchFamily="34" charset="0"/>
                <a:ea typeface="メイリオ" pitchFamily="50" charset="-128"/>
                <a:cs typeface="Arial" pitchFamily="34" charset="0"/>
              </a:rPr>
              <a:t>確定的影響の評価にも利用</a:t>
            </a:r>
            <a:endParaRPr lang="en-US" altLang="ja-JP" dirty="0">
              <a:latin typeface="Arial" pitchFamily="34" charset="0"/>
              <a:ea typeface="メイリオ" pitchFamily="50" charset="-128"/>
              <a:cs typeface="Arial" pitchFamily="34" charset="0"/>
            </a:endParaRPr>
          </a:p>
        </p:txBody>
      </p:sp>
      <p:sp>
        <p:nvSpPr>
          <p:cNvPr id="9" name="テキスト ボックス 8">
            <a:extLst>
              <a:ext uri="{FF2B5EF4-FFF2-40B4-BE49-F238E27FC236}">
                <a16:creationId xmlns:a16="http://schemas.microsoft.com/office/drawing/2014/main" id="{EFF6BEDE-148E-5D51-486B-BB882D4EE35D}"/>
              </a:ext>
            </a:extLst>
          </p:cNvPr>
          <p:cNvSpPr txBox="1"/>
          <p:nvPr/>
        </p:nvSpPr>
        <p:spPr>
          <a:xfrm>
            <a:off x="184965" y="4470353"/>
            <a:ext cx="3877985" cy="369332"/>
          </a:xfrm>
          <a:prstGeom prst="rect">
            <a:avLst/>
          </a:prstGeom>
          <a:noFill/>
        </p:spPr>
        <p:txBody>
          <a:bodyPr wrap="none" rtlCol="0">
            <a:spAutoFit/>
          </a:bodyPr>
          <a:lstStyle/>
          <a:p>
            <a:r>
              <a:rPr lang="ja-JP" altLang="en-US" dirty="0">
                <a:latin typeface="Arial" pitchFamily="34" charset="0"/>
                <a:ea typeface="メイリオ" pitchFamily="50" charset="-128"/>
                <a:cs typeface="Arial" pitchFamily="34" charset="0"/>
              </a:rPr>
              <a:t>特徴：影響は放射線の種類で異なる</a:t>
            </a:r>
            <a:endParaRPr lang="en-US" altLang="ja-JP" dirty="0">
              <a:latin typeface="Arial" pitchFamily="34" charset="0"/>
              <a:ea typeface="メイリオ" pitchFamily="50" charset="-128"/>
              <a:cs typeface="Arial" pitchFamily="34" charset="0"/>
            </a:endParaRPr>
          </a:p>
        </p:txBody>
      </p:sp>
      <p:sp>
        <p:nvSpPr>
          <p:cNvPr id="11" name="テキスト ボックス 10">
            <a:extLst>
              <a:ext uri="{FF2B5EF4-FFF2-40B4-BE49-F238E27FC236}">
                <a16:creationId xmlns:a16="http://schemas.microsoft.com/office/drawing/2014/main" id="{9F6F61D0-697D-C1A1-BC2A-E3E6AFCA0BD1}"/>
              </a:ext>
            </a:extLst>
          </p:cNvPr>
          <p:cNvSpPr txBox="1"/>
          <p:nvPr/>
        </p:nvSpPr>
        <p:spPr>
          <a:xfrm>
            <a:off x="6365143" y="3352800"/>
            <a:ext cx="2646878" cy="1077218"/>
          </a:xfrm>
          <a:prstGeom prst="rect">
            <a:avLst/>
          </a:prstGeom>
          <a:noFill/>
        </p:spPr>
        <p:txBody>
          <a:bodyPr wrap="none" rtlCol="0">
            <a:spAutoFit/>
          </a:bodyPr>
          <a:lstStyle/>
          <a:p>
            <a:r>
              <a:rPr lang="ja-JP" altLang="en-US" sz="1600" dirty="0">
                <a:latin typeface="Arial" pitchFamily="34" charset="0"/>
                <a:ea typeface="メイリオ" pitchFamily="50" charset="-128"/>
                <a:cs typeface="Arial" pitchFamily="34" charset="0"/>
              </a:rPr>
              <a:t>ロルフ・マキシミリアン・</a:t>
            </a:r>
            <a:endParaRPr lang="en-US" altLang="ja-JP" sz="1600" dirty="0">
              <a:latin typeface="Arial" pitchFamily="34" charset="0"/>
              <a:ea typeface="メイリオ" pitchFamily="50" charset="-128"/>
              <a:cs typeface="Arial" pitchFamily="34" charset="0"/>
            </a:endParaRPr>
          </a:p>
          <a:p>
            <a:r>
              <a:rPr lang="ja-JP" altLang="en-US" sz="1600" dirty="0">
                <a:latin typeface="Arial" pitchFamily="34" charset="0"/>
                <a:ea typeface="メイリオ" pitchFamily="50" charset="-128"/>
                <a:cs typeface="Arial" pitchFamily="34" charset="0"/>
              </a:rPr>
              <a:t>シーベルト（物理学者）</a:t>
            </a:r>
            <a:endParaRPr lang="en-US" altLang="ja-JP" sz="1600" dirty="0">
              <a:latin typeface="Arial" pitchFamily="34" charset="0"/>
              <a:ea typeface="メイリオ" pitchFamily="50" charset="-128"/>
              <a:cs typeface="Arial" pitchFamily="34" charset="0"/>
            </a:endParaRPr>
          </a:p>
          <a:p>
            <a:r>
              <a:rPr lang="ja-JP" altLang="en-US" sz="1600" dirty="0">
                <a:latin typeface="Arial" pitchFamily="34" charset="0"/>
                <a:ea typeface="メイリオ" pitchFamily="50" charset="-128"/>
                <a:cs typeface="Arial" pitchFamily="34" charset="0"/>
              </a:rPr>
              <a:t>放射線測定装置の開発、</a:t>
            </a:r>
            <a:endParaRPr lang="en-US" altLang="ja-JP" sz="1600" dirty="0">
              <a:latin typeface="Arial" pitchFamily="34" charset="0"/>
              <a:ea typeface="メイリオ" pitchFamily="50" charset="-128"/>
              <a:cs typeface="Arial" pitchFamily="34" charset="0"/>
            </a:endParaRPr>
          </a:p>
          <a:p>
            <a:r>
              <a:rPr lang="ja-JP" altLang="en-US" sz="1600" dirty="0">
                <a:latin typeface="Arial" pitchFamily="34" charset="0"/>
                <a:ea typeface="メイリオ" pitchFamily="50" charset="-128"/>
                <a:cs typeface="Arial" pitchFamily="34" charset="0"/>
              </a:rPr>
              <a:t>放射線管理と防護を先導</a:t>
            </a:r>
            <a:endParaRPr kumimoji="1" lang="ja-JP" altLang="en-US" sz="1600" dirty="0"/>
          </a:p>
        </p:txBody>
      </p:sp>
      <p:cxnSp>
        <p:nvCxnSpPr>
          <p:cNvPr id="12" name="直線コネクタ 11">
            <a:extLst>
              <a:ext uri="{FF2B5EF4-FFF2-40B4-BE49-F238E27FC236}">
                <a16:creationId xmlns:a16="http://schemas.microsoft.com/office/drawing/2014/main" id="{73D23255-8FA5-1354-DAF3-83094DA25233}"/>
              </a:ext>
            </a:extLst>
          </p:cNvPr>
          <p:cNvCxnSpPr/>
          <p:nvPr/>
        </p:nvCxnSpPr>
        <p:spPr>
          <a:xfrm>
            <a:off x="0" y="5203882"/>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テキスト ボックス 12">
            <a:extLst>
              <a:ext uri="{FF2B5EF4-FFF2-40B4-BE49-F238E27FC236}">
                <a16:creationId xmlns:a16="http://schemas.microsoft.com/office/drawing/2014/main" id="{9AA197A9-0965-C319-7F07-4862E31A628D}"/>
              </a:ext>
            </a:extLst>
          </p:cNvPr>
          <p:cNvSpPr txBox="1"/>
          <p:nvPr/>
        </p:nvSpPr>
        <p:spPr>
          <a:xfrm>
            <a:off x="0" y="4855898"/>
            <a:ext cx="543739" cy="388568"/>
          </a:xfrm>
          <a:prstGeom prst="rect">
            <a:avLst/>
          </a:prstGeom>
          <a:noFill/>
        </p:spPr>
        <p:txBody>
          <a:bodyPr wrap="none" rtlCol="0">
            <a:spAutoFit/>
          </a:bodyPr>
          <a:lstStyle/>
          <a:p>
            <a:pPr>
              <a:lnSpc>
                <a:spcPct val="150000"/>
              </a:lnSpc>
            </a:pPr>
            <a:r>
              <a:rPr lang="ja-JP" altLang="en-US" sz="1400" dirty="0">
                <a:latin typeface="Arial" panose="020B0604020202020204" pitchFamily="34" charset="0"/>
                <a:ea typeface="メイリオ" panose="020B0604030504040204" pitchFamily="50" charset="-128"/>
                <a:cs typeface="Arial" panose="020B0604020202020204" pitchFamily="34" charset="0"/>
              </a:rPr>
              <a:t>解説</a:t>
            </a:r>
            <a:endParaRPr lang="en-US" altLang="ja-JP" sz="1400" dirty="0">
              <a:latin typeface="Arial" panose="020B0604020202020204" pitchFamily="34" charset="0"/>
              <a:ea typeface="メイリオ" panose="020B0604030504040204" pitchFamily="50" charset="-128"/>
              <a:cs typeface="Arial" panose="020B0604020202020204" pitchFamily="34" charset="0"/>
            </a:endParaRPr>
          </a:p>
        </p:txBody>
      </p:sp>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6E100629-8F46-CDA0-CCD8-DBCD27AA486B}"/>
                  </a:ext>
                </a:extLst>
              </p:cNvPr>
              <p:cNvSpPr txBox="1"/>
              <p:nvPr/>
            </p:nvSpPr>
            <p:spPr>
              <a:xfrm>
                <a:off x="184965" y="2031477"/>
                <a:ext cx="6481261" cy="1000274"/>
              </a:xfrm>
              <a:prstGeom prst="rect">
                <a:avLst/>
              </a:prstGeom>
              <a:noFill/>
            </p:spPr>
            <p:txBody>
              <a:bodyPr wrap="none" rtlCol="0">
                <a:spAutoFit/>
              </a:bodyPr>
              <a:lstStyle/>
              <a:p>
                <a:r>
                  <a:rPr lang="ja-JP" altLang="en-US" dirty="0">
                    <a:latin typeface="Arial" panose="020B0604020202020204" pitchFamily="34" charset="0"/>
                    <a:ea typeface="メイリオ" panose="020B0604030504040204" pitchFamily="50" charset="-128"/>
                    <a:cs typeface="Arial" panose="020B0604020202020204" pitchFamily="34" charset="0"/>
                  </a:rPr>
                  <a:t>定義：臓器・組織における吸収線量（</a:t>
                </a:r>
                <a:r>
                  <a:rPr lang="en-US" altLang="ja-JP" dirty="0" err="1">
                    <a:latin typeface="Arial" pitchFamily="34" charset="0"/>
                    <a:ea typeface="メイリオ" pitchFamily="50" charset="-128"/>
                    <a:cs typeface="Arial" pitchFamily="34" charset="0"/>
                  </a:rPr>
                  <a:t>Gy</a:t>
                </a:r>
                <a:r>
                  <a:rPr lang="ja-JP" altLang="en-US" dirty="0">
                    <a:latin typeface="Arial" pitchFamily="34" charset="0"/>
                    <a:ea typeface="メイリオ" pitchFamily="50" charset="-128"/>
                    <a:cs typeface="Arial" pitchFamily="34" charset="0"/>
                  </a:rPr>
                  <a:t>）を　　　　　　　</a:t>
                </a:r>
                <a:endParaRPr lang="en-US" altLang="ja-JP" dirty="0">
                  <a:latin typeface="Arial" pitchFamily="34" charset="0"/>
                  <a:ea typeface="メイリオ" pitchFamily="50" charset="-128"/>
                  <a:cs typeface="Arial" pitchFamily="34" charset="0"/>
                </a:endParaRPr>
              </a:p>
              <a:p>
                <a:r>
                  <a:rPr lang="ja-JP" altLang="en-US" b="1" dirty="0">
                    <a:solidFill>
                      <a:srgbClr val="FF0000"/>
                    </a:solidFill>
                    <a:latin typeface="Arial" pitchFamily="34" charset="0"/>
                    <a:ea typeface="メイリオ" pitchFamily="50" charset="-128"/>
                    <a:cs typeface="Arial" pitchFamily="34" charset="0"/>
                  </a:rPr>
                  <a:t>　　　</a:t>
                </a:r>
                <a:r>
                  <a:rPr lang="ja-JP" altLang="en-US" b="1" dirty="0">
                    <a:latin typeface="Arial" pitchFamily="34" charset="0"/>
                    <a:ea typeface="メイリオ" pitchFamily="50" charset="-128"/>
                    <a:cs typeface="Arial" pitchFamily="34" charset="0"/>
                  </a:rPr>
                  <a:t>放射線加重係数</a:t>
                </a:r>
                <a:r>
                  <a:rPr lang="ja-JP" altLang="en-US" dirty="0">
                    <a:latin typeface="Arial" pitchFamily="34" charset="0"/>
                    <a:ea typeface="メイリオ" pitchFamily="50" charset="-128"/>
                    <a:cs typeface="Arial" pitchFamily="34" charset="0"/>
                  </a:rPr>
                  <a:t>で補正した量</a:t>
                </a:r>
                <a:endParaRPr lang="en-US" altLang="ja-JP" dirty="0">
                  <a:latin typeface="Arial" pitchFamily="34" charset="0"/>
                  <a:ea typeface="メイリオ" pitchFamily="50" charset="-128"/>
                  <a:cs typeface="Arial" pitchFamily="34" charset="0"/>
                </a:endParaRPr>
              </a:p>
              <a:p>
                <a:pPr>
                  <a:spcBef>
                    <a:spcPts val="600"/>
                  </a:spcBef>
                </a:pPr>
                <a:r>
                  <a:rPr lang="ja-JP" altLang="en-US" dirty="0">
                    <a:latin typeface="Arial" pitchFamily="34" charset="0"/>
                    <a:ea typeface="メイリオ" pitchFamily="50" charset="-128"/>
                    <a:cs typeface="Arial" pitchFamily="34" charset="0"/>
                  </a:rPr>
                  <a:t>　　　</a:t>
                </a:r>
                <a:r>
                  <a:rPr lang="ja-JP" altLang="en-US" b="1" dirty="0">
                    <a:solidFill>
                      <a:srgbClr val="FF6600"/>
                    </a:solidFill>
                    <a:latin typeface="Arial" pitchFamily="34" charset="0"/>
                    <a:ea typeface="メイリオ" pitchFamily="50" charset="-128"/>
                    <a:cs typeface="Arial" pitchFamily="34" charset="0"/>
                  </a:rPr>
                  <a:t>臓器・組織の吸収線量 （</a:t>
                </a:r>
                <a:r>
                  <a:rPr lang="en-US" altLang="ja-JP" b="1" dirty="0">
                    <a:solidFill>
                      <a:srgbClr val="FF6600"/>
                    </a:solidFill>
                    <a:latin typeface="Arial" pitchFamily="34" charset="0"/>
                    <a:ea typeface="メイリオ" pitchFamily="50" charset="-128"/>
                    <a:cs typeface="Arial" pitchFamily="34" charset="0"/>
                  </a:rPr>
                  <a:t>Gy</a:t>
                </a:r>
                <a:r>
                  <a:rPr lang="ja-JP" altLang="en-US" b="1" dirty="0">
                    <a:solidFill>
                      <a:srgbClr val="FF6600"/>
                    </a:solidFill>
                    <a:latin typeface="Arial" pitchFamily="34" charset="0"/>
                    <a:ea typeface="メイリオ" pitchFamily="50" charset="-128"/>
                    <a:cs typeface="Arial" pitchFamily="34" charset="0"/>
                  </a:rPr>
                  <a:t>）</a:t>
                </a:r>
                <a14:m>
                  <m:oMath xmlns:m="http://schemas.openxmlformats.org/officeDocument/2006/math">
                    <m:r>
                      <a:rPr lang="en-US" altLang="ja-JP" b="1" i="1">
                        <a:solidFill>
                          <a:srgbClr val="FF6600"/>
                        </a:solidFill>
                        <a:latin typeface="Cambria Math"/>
                        <a:ea typeface="Cambria Math"/>
                        <a:cs typeface="Arial" pitchFamily="34" charset="0"/>
                      </a:rPr>
                      <m:t>×</m:t>
                    </m:r>
                  </m:oMath>
                </a14:m>
                <a:r>
                  <a:rPr lang="ja-JP" altLang="en-US" b="1" dirty="0">
                    <a:solidFill>
                      <a:srgbClr val="FF6600"/>
                    </a:solidFill>
                    <a:latin typeface="Arial" pitchFamily="34" charset="0"/>
                    <a:ea typeface="メイリオ" pitchFamily="50" charset="-128"/>
                    <a:cs typeface="Arial" pitchFamily="34" charset="0"/>
                  </a:rPr>
                  <a:t> 放射線加重係数</a:t>
                </a:r>
                <a:endParaRPr kumimoji="1" lang="ja-JP" altLang="en-US" dirty="0"/>
              </a:p>
            </p:txBody>
          </p:sp>
        </mc:Choice>
        <mc:Fallback xmlns="">
          <p:sp>
            <p:nvSpPr>
              <p:cNvPr id="17" name="テキスト ボックス 16">
                <a:extLst>
                  <a:ext uri="{FF2B5EF4-FFF2-40B4-BE49-F238E27FC236}">
                    <a16:creationId xmlns:a16="http://schemas.microsoft.com/office/drawing/2014/main" id="{6E100629-8F46-CDA0-CCD8-DBCD27AA486B}"/>
                  </a:ext>
                </a:extLst>
              </p:cNvPr>
              <p:cNvSpPr txBox="1">
                <a:spLocks noRot="1" noChangeAspect="1" noMove="1" noResize="1" noEditPoints="1" noAdjustHandles="1" noChangeArrowheads="1" noChangeShapeType="1" noTextEdit="1"/>
              </p:cNvSpPr>
              <p:nvPr/>
            </p:nvSpPr>
            <p:spPr>
              <a:xfrm>
                <a:off x="184965" y="2031477"/>
                <a:ext cx="6481261" cy="1000274"/>
              </a:xfrm>
              <a:prstGeom prst="rect">
                <a:avLst/>
              </a:prstGeom>
              <a:blipFill>
                <a:blip r:embed="rId3"/>
                <a:stretch>
                  <a:fillRect l="-752" t="-4878" b="-10366"/>
                </a:stretch>
              </a:blipFill>
            </p:spPr>
            <p:txBody>
              <a:bodyPr/>
              <a:lstStyle/>
              <a:p>
                <a:r>
                  <a:rPr lang="ja-JP" altLang="en-US">
                    <a:noFill/>
                  </a:rPr>
                  <a:t> </a:t>
                </a:r>
              </a:p>
            </p:txBody>
          </p:sp>
        </mc:Fallback>
      </mc:AlternateContent>
      <p:sp>
        <p:nvSpPr>
          <p:cNvPr id="20" name="テキスト ボックス 19">
            <a:extLst>
              <a:ext uri="{FF2B5EF4-FFF2-40B4-BE49-F238E27FC236}">
                <a16:creationId xmlns:a16="http://schemas.microsoft.com/office/drawing/2014/main" id="{8DECFBD3-59D7-AD29-025F-089010E2C463}"/>
              </a:ext>
            </a:extLst>
          </p:cNvPr>
          <p:cNvSpPr txBox="1"/>
          <p:nvPr/>
        </p:nvSpPr>
        <p:spPr>
          <a:xfrm>
            <a:off x="887196" y="3015150"/>
            <a:ext cx="5346335" cy="307777"/>
          </a:xfrm>
          <a:prstGeom prst="rect">
            <a:avLst/>
          </a:prstGeom>
          <a:noFill/>
        </p:spPr>
        <p:txBody>
          <a:bodyPr wrap="none" rtlCol="0">
            <a:spAutoFit/>
          </a:bodyPr>
          <a:lstStyle/>
          <a:p>
            <a:r>
              <a:rPr lang="ja-JP" altLang="en-US" sz="1400" dirty="0">
                <a:solidFill>
                  <a:srgbClr val="FF6600"/>
                </a:solidFill>
                <a:latin typeface="Arial" panose="020B0604020202020204" pitchFamily="34" charset="0"/>
                <a:ea typeface="メイリオ" panose="020B0604030504040204" pitchFamily="50" charset="-128"/>
                <a:cs typeface="Arial" panose="020B0604020202020204" pitchFamily="34" charset="0"/>
              </a:rPr>
              <a:t>放射線加重係数：</a:t>
            </a:r>
            <a:r>
              <a:rPr lang="en-US" altLang="ja-JP" sz="1400" dirty="0">
                <a:solidFill>
                  <a:srgbClr val="FF6600"/>
                </a:solidFill>
                <a:latin typeface="Arial" panose="020B0604020202020204" pitchFamily="34" charset="0"/>
                <a:ea typeface="メイリオ" panose="020B0604030504040204" pitchFamily="50" charset="-128"/>
                <a:cs typeface="Arial" panose="020B0604020202020204" pitchFamily="34" charset="0"/>
              </a:rPr>
              <a:t>α</a:t>
            </a:r>
            <a:r>
              <a:rPr lang="ja-JP" altLang="en-US" sz="1400" dirty="0">
                <a:solidFill>
                  <a:srgbClr val="FF6600"/>
                </a:solidFill>
                <a:latin typeface="Arial" panose="020B0604020202020204" pitchFamily="34" charset="0"/>
                <a:ea typeface="メイリオ" panose="020B0604030504040204" pitchFamily="50" charset="-128"/>
                <a:cs typeface="Arial" panose="020B0604020202020204" pitchFamily="34" charset="0"/>
              </a:rPr>
              <a:t>線は</a:t>
            </a:r>
            <a:r>
              <a:rPr kumimoji="1" lang="en-US" altLang="ja-JP" sz="1400" dirty="0">
                <a:solidFill>
                  <a:srgbClr val="FF6600"/>
                </a:solidFill>
                <a:latin typeface="Arial" panose="020B0604020202020204" pitchFamily="34" charset="0"/>
                <a:ea typeface="メイリオ" panose="020B0604030504040204" pitchFamily="50" charset="-128"/>
                <a:cs typeface="Arial" panose="020B0604020202020204" pitchFamily="34" charset="0"/>
              </a:rPr>
              <a:t>20</a:t>
            </a:r>
            <a:r>
              <a:rPr kumimoji="1" lang="ja-JP" altLang="en-US" sz="1400" dirty="0">
                <a:solidFill>
                  <a:srgbClr val="FF6600"/>
                </a:solidFill>
                <a:latin typeface="Arial" panose="020B0604020202020204" pitchFamily="34" charset="0"/>
                <a:ea typeface="メイリオ" panose="020B0604030504040204" pitchFamily="50" charset="-128"/>
                <a:cs typeface="Arial" panose="020B0604020202020204" pitchFamily="34" charset="0"/>
              </a:rPr>
              <a:t>，</a:t>
            </a:r>
            <a:r>
              <a:rPr lang="en-US" altLang="ja-JP" sz="1400" dirty="0">
                <a:solidFill>
                  <a:srgbClr val="FF6600"/>
                </a:solidFill>
                <a:latin typeface="Arial" panose="020B0604020202020204" pitchFamily="34" charset="0"/>
                <a:ea typeface="メイリオ" panose="020B0604030504040204" pitchFamily="50" charset="-128"/>
                <a:cs typeface="Arial" panose="020B0604020202020204" pitchFamily="34" charset="0"/>
              </a:rPr>
              <a:t>β</a:t>
            </a:r>
            <a:r>
              <a:rPr lang="ja-JP" altLang="en-US" sz="1400" dirty="0">
                <a:solidFill>
                  <a:srgbClr val="FF6600"/>
                </a:solidFill>
                <a:latin typeface="Arial" panose="020B0604020202020204" pitchFamily="34" charset="0"/>
                <a:ea typeface="メイリオ" panose="020B0604030504040204" pitchFamily="50" charset="-128"/>
                <a:cs typeface="Arial" panose="020B0604020202020204" pitchFamily="34" charset="0"/>
              </a:rPr>
              <a:t>・</a:t>
            </a:r>
            <a:r>
              <a:rPr lang="el-GR" altLang="ja-JP" sz="1400" dirty="0">
                <a:solidFill>
                  <a:srgbClr val="FF6600"/>
                </a:solidFill>
                <a:latin typeface="Arial" panose="020B0604020202020204" pitchFamily="34" charset="0"/>
                <a:ea typeface="メイリオ" panose="020B0604030504040204" pitchFamily="50" charset="-128"/>
                <a:cs typeface="Arial" panose="020B0604020202020204" pitchFamily="34" charset="0"/>
              </a:rPr>
              <a:t>γ</a:t>
            </a:r>
            <a:r>
              <a:rPr lang="ja-JP" altLang="en-US" sz="1400" dirty="0">
                <a:solidFill>
                  <a:srgbClr val="FF6600"/>
                </a:solidFill>
                <a:latin typeface="Arial" panose="020B0604020202020204" pitchFamily="34" charset="0"/>
                <a:ea typeface="メイリオ" panose="020B0604030504040204" pitchFamily="50" charset="-128"/>
                <a:cs typeface="Arial" panose="020B0604020202020204" pitchFamily="34" charset="0"/>
                <a:sym typeface="Symbol"/>
              </a:rPr>
              <a:t>・</a:t>
            </a:r>
            <a:r>
              <a:rPr kumimoji="1" lang="en-US" altLang="ja-JP" sz="1400" dirty="0">
                <a:solidFill>
                  <a:srgbClr val="FF6600"/>
                </a:solidFill>
                <a:latin typeface="Arial" panose="020B0604020202020204" pitchFamily="34" charset="0"/>
                <a:ea typeface="メイリオ" panose="020B0604030504040204" pitchFamily="50" charset="-128"/>
                <a:cs typeface="Arial" panose="020B0604020202020204" pitchFamily="34" charset="0"/>
              </a:rPr>
              <a:t>X</a:t>
            </a:r>
            <a:r>
              <a:rPr kumimoji="1" lang="ja-JP" altLang="en-US" sz="1400" dirty="0">
                <a:solidFill>
                  <a:srgbClr val="FF6600"/>
                </a:solidFill>
                <a:latin typeface="Arial" panose="020B0604020202020204" pitchFamily="34" charset="0"/>
                <a:ea typeface="メイリオ" panose="020B0604030504040204" pitchFamily="50" charset="-128"/>
                <a:cs typeface="Arial" panose="020B0604020202020204" pitchFamily="34" charset="0"/>
              </a:rPr>
              <a:t>線 は</a:t>
            </a:r>
            <a:r>
              <a:rPr kumimoji="1" lang="en-US" altLang="ja-JP" sz="1400" dirty="0">
                <a:solidFill>
                  <a:srgbClr val="FF6600"/>
                </a:solidFill>
                <a:latin typeface="Arial" panose="020B0604020202020204" pitchFamily="34" charset="0"/>
                <a:ea typeface="メイリオ" panose="020B0604030504040204" pitchFamily="50" charset="-128"/>
                <a:cs typeface="Arial" panose="020B0604020202020204" pitchFamily="34" charset="0"/>
              </a:rPr>
              <a:t>1</a:t>
            </a:r>
            <a:r>
              <a:rPr kumimoji="1" lang="ja-JP" altLang="en-US" sz="1400" dirty="0">
                <a:solidFill>
                  <a:srgbClr val="FF6600"/>
                </a:solidFill>
                <a:latin typeface="Arial" panose="020B0604020202020204" pitchFamily="34" charset="0"/>
                <a:ea typeface="メイリオ" panose="020B0604030504040204" pitchFamily="50" charset="-128"/>
                <a:cs typeface="Arial" panose="020B0604020202020204" pitchFamily="34" charset="0"/>
              </a:rPr>
              <a:t>，中性子線は</a:t>
            </a:r>
            <a:r>
              <a:rPr kumimoji="1" lang="en-US" altLang="ja-JP" sz="1400" dirty="0">
                <a:solidFill>
                  <a:srgbClr val="FF6600"/>
                </a:solidFill>
                <a:latin typeface="Arial" panose="020B0604020202020204" pitchFamily="34" charset="0"/>
                <a:ea typeface="メイリオ" panose="020B0604030504040204" pitchFamily="50" charset="-128"/>
                <a:cs typeface="Arial" panose="020B0604020202020204" pitchFamily="34" charset="0"/>
              </a:rPr>
              <a:t>2.5</a:t>
            </a:r>
            <a:r>
              <a:rPr kumimoji="1" lang="ja-JP" altLang="en-US" sz="1400" dirty="0">
                <a:solidFill>
                  <a:srgbClr val="FF6600"/>
                </a:solidFill>
                <a:latin typeface="Arial" panose="020B0604020202020204" pitchFamily="34" charset="0"/>
                <a:ea typeface="メイリオ" panose="020B0604030504040204" pitchFamily="50" charset="-128"/>
                <a:cs typeface="Arial" panose="020B0604020202020204" pitchFamily="34" charset="0"/>
              </a:rPr>
              <a:t>～</a:t>
            </a:r>
            <a:r>
              <a:rPr kumimoji="1" lang="en-US" altLang="ja-JP" sz="1400" dirty="0">
                <a:solidFill>
                  <a:srgbClr val="FF6600"/>
                </a:solidFill>
                <a:latin typeface="Arial" panose="020B0604020202020204" pitchFamily="34" charset="0"/>
                <a:ea typeface="メイリオ" panose="020B0604030504040204" pitchFamily="50" charset="-128"/>
                <a:cs typeface="Arial" panose="020B0604020202020204" pitchFamily="34" charset="0"/>
              </a:rPr>
              <a:t>21</a:t>
            </a:r>
            <a:endParaRPr kumimoji="1" lang="ja-JP" altLang="en-US" sz="1400" dirty="0">
              <a:solidFill>
                <a:srgbClr val="FF6600"/>
              </a:solidFill>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64487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iterate type="lt">
                                    <p:tmAbs val="300"/>
                                  </p:iterate>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5"/>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2983</TotalTime>
  <Words>6704</Words>
  <Application>Microsoft Office PowerPoint</Application>
  <PresentationFormat>画面に合わせる (4:3)</PresentationFormat>
  <Paragraphs>547</Paragraphs>
  <Slides>27</Slides>
  <Notes>6</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27</vt:i4>
      </vt:variant>
    </vt:vector>
  </HeadingPairs>
  <TitlesOfParts>
    <vt:vector size="34" baseType="lpstr">
      <vt:lpstr>メイリオ</vt:lpstr>
      <vt:lpstr>游ゴシック</vt:lpstr>
      <vt:lpstr>Aptos</vt:lpstr>
      <vt:lpstr>Aptos Display</vt:lpstr>
      <vt:lpstr>Arial</vt:lpstr>
      <vt:lpstr>Cambria Math</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Hiromichi SAKAI</dc:creator>
  <cp:lastModifiedBy>吉川　光寛</cp:lastModifiedBy>
  <cp:revision>36</cp:revision>
  <dcterms:created xsi:type="dcterms:W3CDTF">2025-06-10T23:47:40Z</dcterms:created>
  <dcterms:modified xsi:type="dcterms:W3CDTF">2025-07-31T03:12:41Z</dcterms:modified>
</cp:coreProperties>
</file>